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9"/>
  </p:notesMasterIdLst>
  <p:sldIdLst>
    <p:sldId id="256" r:id="rId2"/>
    <p:sldId id="328" r:id="rId3"/>
    <p:sldId id="327" r:id="rId4"/>
    <p:sldId id="257" r:id="rId5"/>
    <p:sldId id="325" r:id="rId6"/>
    <p:sldId id="323" r:id="rId7"/>
    <p:sldId id="326" r:id="rId8"/>
    <p:sldId id="324" r:id="rId9"/>
    <p:sldId id="320" r:id="rId10"/>
    <p:sldId id="302" r:id="rId11"/>
    <p:sldId id="260" r:id="rId12"/>
    <p:sldId id="319" r:id="rId13"/>
    <p:sldId id="259" r:id="rId14"/>
    <p:sldId id="318" r:id="rId15"/>
    <p:sldId id="322" r:id="rId16"/>
    <p:sldId id="265" r:id="rId17"/>
    <p:sldId id="266" r:id="rId18"/>
    <p:sldId id="303" r:id="rId19"/>
    <p:sldId id="304" r:id="rId20"/>
    <p:sldId id="305" r:id="rId21"/>
    <p:sldId id="306" r:id="rId22"/>
    <p:sldId id="297" r:id="rId23"/>
    <p:sldId id="298" r:id="rId24"/>
    <p:sldId id="307" r:id="rId25"/>
    <p:sldId id="269" r:id="rId26"/>
    <p:sldId id="270" r:id="rId27"/>
    <p:sldId id="308" r:id="rId28"/>
    <p:sldId id="309" r:id="rId29"/>
    <p:sldId id="310" r:id="rId30"/>
    <p:sldId id="314" r:id="rId31"/>
    <p:sldId id="315" r:id="rId32"/>
    <p:sldId id="313" r:id="rId33"/>
    <p:sldId id="312" r:id="rId34"/>
    <p:sldId id="311" r:id="rId35"/>
    <p:sldId id="317" r:id="rId36"/>
    <p:sldId id="267" r:id="rId37"/>
    <p:sldId id="258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17A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9462" autoAdjust="0"/>
  </p:normalViewPr>
  <p:slideViewPr>
    <p:cSldViewPr>
      <p:cViewPr varScale="1">
        <p:scale>
          <a:sx n="69" d="100"/>
          <a:sy n="69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C3660-23F0-46C1-8D3C-A79662F63B50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89D61-5E11-41A2-B237-9F1F458C28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064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89D61-5E11-41A2-B237-9F1F458C280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DFF7F9-83E9-43B1-813C-0EEF08F0ACE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8400" y="693738"/>
            <a:ext cx="4521200" cy="3390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15776"/>
            <a:ext cx="5029200" cy="416204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59D8E-76F7-4ECD-BA53-8A4D0C616C82}" type="datetimeFigureOut">
              <a:rPr lang="en-US" smtClean="0"/>
              <a:pPr/>
              <a:t>9/27/2019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943C7-11BC-4F72-8EC8-9F1C8CD94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INTRODUCTION &amp;</a:t>
            </a:r>
            <a:br>
              <a:rPr lang="en-US" b="1" dirty="0" smtClean="0"/>
            </a:br>
            <a:r>
              <a:rPr lang="en-US" b="1" dirty="0" smtClean="0"/>
              <a:t>FUNDAMENTALS OF                 ROCKET PROPULSION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BY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T.MOHANREDDY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6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19200" y="926164"/>
            <a:ext cx="7472363" cy="4691999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>
                <a:solidFill>
                  <a:srgbClr val="FF0000"/>
                </a:solidFill>
              </a:rPr>
              <a:t>Gasses				Rocket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sz="3600" dirty="0"/>
              <a:t>Action				Reaction</a:t>
            </a:r>
            <a:endParaRPr lang="en-US" altLang="en-US" dirty="0"/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5451764" y="761999"/>
            <a:ext cx="18288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 rot="10800000">
            <a:off x="914400" y="762000"/>
            <a:ext cx="20574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341" name="Picture 5" descr=" 03_02.gif                                                      001373FC DataStaff                      BEFD2C99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17787" y="277813"/>
            <a:ext cx="4365625" cy="77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534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ebfl42314\Desktop\rocket2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960" b="10739"/>
          <a:stretch/>
        </p:blipFill>
        <p:spPr bwMode="auto">
          <a:xfrm>
            <a:off x="1143000" y="836428"/>
            <a:ext cx="2427767" cy="533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D:\From Laptop\From Documents\Untitl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33401"/>
            <a:ext cx="15621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990600" y="381000"/>
            <a:ext cx="701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  <a:latin typeface="Arial" charset="0"/>
              </a:rPr>
              <a:t>SOLID ROCKET MOTOR FUNDAMENTALS 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1" y="4514850"/>
            <a:ext cx="5486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581400" y="5715000"/>
            <a:ext cx="2057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charset="0"/>
              </a:rPr>
              <a:t>SOLID ROCKET MOTOR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143000" y="685800"/>
            <a:ext cx="67818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         Solid </a:t>
            </a:r>
            <a:r>
              <a:rPr lang="en-US" altLang="en-US" sz="2400" dirty="0">
                <a:solidFill>
                  <a:srgbClr val="0000CC"/>
                </a:solidFill>
                <a:latin typeface="Arial" charset="0"/>
              </a:rPr>
              <a:t>Rocket Motor Comprises of</a:t>
            </a:r>
          </a:p>
          <a:p>
            <a:pPr marL="1033463" indent="-347663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Metallic </a:t>
            </a:r>
            <a:r>
              <a:rPr lang="en-US" altLang="en-US" sz="2400" dirty="0">
                <a:solidFill>
                  <a:srgbClr val="0000CC"/>
                </a:solidFill>
                <a:latin typeface="Arial" charset="0"/>
              </a:rPr>
              <a:t>/ Composite Casing</a:t>
            </a:r>
          </a:p>
          <a:p>
            <a:pPr marL="1033463" indent="-347663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Thermal </a:t>
            </a:r>
            <a:r>
              <a:rPr lang="en-US" altLang="en-US" sz="2400" dirty="0">
                <a:solidFill>
                  <a:srgbClr val="0000CC"/>
                </a:solidFill>
                <a:latin typeface="Arial" charset="0"/>
              </a:rPr>
              <a:t>Insulation</a:t>
            </a:r>
          </a:p>
          <a:p>
            <a:pPr marL="1033463" indent="-347663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Solid </a:t>
            </a:r>
            <a:r>
              <a:rPr lang="en-US" altLang="en-US" sz="2400" dirty="0">
                <a:solidFill>
                  <a:srgbClr val="0000CC"/>
                </a:solidFill>
                <a:latin typeface="Arial" charset="0"/>
              </a:rPr>
              <a:t>Propellant</a:t>
            </a:r>
          </a:p>
          <a:p>
            <a:pPr marL="1033463" indent="-347663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Nozzle</a:t>
            </a:r>
          </a:p>
          <a:p>
            <a:pPr marL="1033463" indent="-347663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Head end</a:t>
            </a:r>
          </a:p>
          <a:p>
            <a:pPr marL="1033463" indent="-347663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Retainer ring</a:t>
            </a:r>
          </a:p>
          <a:p>
            <a:pPr marL="1033463" indent="-347663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Prop. Supporting grids</a:t>
            </a:r>
          </a:p>
          <a:p>
            <a:pPr marL="1033463" indent="-347663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Igniter</a:t>
            </a:r>
          </a:p>
          <a:p>
            <a:pPr marL="1033463" indent="-347663" eaLnBrk="1" hangingPunct="1">
              <a:spcBef>
                <a:spcPct val="0"/>
              </a:spcBef>
              <a:buFont typeface="Courier New" pitchFamily="49" charset="0"/>
              <a:buChar char="o"/>
            </a:pPr>
            <a:r>
              <a:rPr lang="en-US" altLang="en-US" sz="2400" dirty="0" smtClean="0">
                <a:solidFill>
                  <a:srgbClr val="0000CC"/>
                </a:solidFill>
                <a:latin typeface="Arial" charset="0"/>
              </a:rPr>
              <a:t>Pyro cartridges</a:t>
            </a:r>
          </a:p>
          <a:p>
            <a:pPr marL="685800" eaLnBrk="1" hangingPunct="1">
              <a:spcBef>
                <a:spcPct val="0"/>
              </a:spcBef>
              <a:buNone/>
            </a:pP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298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Liquid Propellant Rocket</a:t>
            </a:r>
          </a:p>
        </p:txBody>
      </p:sp>
      <p:pic>
        <p:nvPicPr>
          <p:cNvPr id="24579" name="Picture 89" descr="fig5d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76300" y="2510631"/>
            <a:ext cx="3200400" cy="2705100"/>
          </a:xfrm>
          <a:noFill/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486400" y="1676400"/>
            <a:ext cx="3200400" cy="4449763"/>
          </a:xfrm>
        </p:spPr>
        <p:txBody>
          <a:bodyPr/>
          <a:lstStyle/>
          <a:p>
            <a:r>
              <a:rPr lang="en-US" dirty="0" smtClean="0"/>
              <a:t>Liquid/solid</a:t>
            </a:r>
            <a:endParaRPr lang="en-US" dirty="0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539750" y="1676400"/>
            <a:ext cx="2351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400" b="1">
                <a:latin typeface="Arial" charset="0"/>
              </a:rPr>
              <a:t>Constructions:</a:t>
            </a:r>
          </a:p>
        </p:txBody>
      </p:sp>
      <p:pic>
        <p:nvPicPr>
          <p:cNvPr id="59394" name="Picture 2" descr="C:\Users\ebfl42314\Desktop\Space_Shuttle_4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0"/>
            <a:ext cx="3486150" cy="298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quidfuelrocket.gif                                           001373FC DataStaff                      BEFD2C99: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41588"/>
            <a:ext cx="914400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81320" dir="2319588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09800" y="1066800"/>
            <a:ext cx="56460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Liquid rocket engine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489979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92125" y="914400"/>
            <a:ext cx="8305800" cy="534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8788" indent="-4587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30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chemeClr val="accent2"/>
                </a:solidFill>
                <a:latin typeface="Arial" charset="0"/>
              </a:rPr>
              <a:t>SIMPLE DESIGN.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rgbClr val="E10FE1"/>
                </a:solidFill>
                <a:latin typeface="Arial" charset="0"/>
              </a:rPr>
              <a:t>NO PREPERATION TIME.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chemeClr val="accent2"/>
                </a:solidFill>
                <a:latin typeface="Arial" charset="0"/>
              </a:rPr>
              <a:t>FEW OR NO MOVING PARTS.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rgbClr val="E10FE1"/>
                </a:solidFill>
                <a:latin typeface="Arial" charset="0"/>
              </a:rPr>
              <a:t>READY TO OPERATE QUICKLY.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chemeClr val="accent2"/>
                </a:solidFill>
                <a:latin typeface="Arial" charset="0"/>
              </a:rPr>
              <a:t>WILL NOT LEAK, SPILL OR SLOSH.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rgbClr val="E10FE1"/>
                </a:solidFill>
                <a:latin typeface="Arial" charset="0"/>
              </a:rPr>
              <a:t>LESS OVERALL WEIGHT FOR LOW IMPULSE APPLICATION.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chemeClr val="accent2"/>
                </a:solidFill>
                <a:latin typeface="Arial" charset="0"/>
              </a:rPr>
              <a:t>CAN PROVIDE VERY HIGH THRUST FOR SHORT DURATIONS.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rgbClr val="E10FE1"/>
                </a:solidFill>
                <a:latin typeface="Arial" charset="0"/>
              </a:rPr>
              <a:t>LONG STORAGE LIFE.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chemeClr val="accent2"/>
                </a:solidFill>
                <a:latin typeface="Arial" charset="0"/>
              </a:rPr>
              <a:t>LESS SAFETY HAZARDS.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rgbClr val="E10FE1"/>
                </a:solidFill>
                <a:latin typeface="Arial" charset="0"/>
              </a:rPr>
              <a:t>CAN BE RECOVERED AND REUSED AFTER REFURBISHMENT OF PROPELLANTS.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chemeClr val="accent2"/>
                </a:solidFill>
                <a:latin typeface="Arial" charset="0"/>
              </a:rPr>
              <a:t>THRUST VECTOR CONTROL POSSIBLE.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rgbClr val="E10FE1"/>
                </a:solidFill>
                <a:latin typeface="Arial" charset="0"/>
              </a:rPr>
              <a:t>LESS PRONE TO COMBUSTION INSTABILITY.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chemeClr val="accent2"/>
                </a:solidFill>
                <a:latin typeface="Arial" charset="0"/>
              </a:rPr>
              <a:t>CAN BE PRODUCED IN LARGE NUMBERS. (FEW LAKHS PER YEAR)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600" b="1">
                <a:solidFill>
                  <a:srgbClr val="E10FE1"/>
                </a:solidFill>
                <a:latin typeface="Arial" charset="0"/>
              </a:rPr>
              <a:t>CAN PROVIDE ATTITUDE CONTROL AND DIVER THRUST FROM SAME MOTOR FOR   AD APPLICATIONS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466975" y="433388"/>
            <a:ext cx="399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="1" u="sng">
                <a:solidFill>
                  <a:srgbClr val="336600"/>
                </a:solidFill>
                <a:latin typeface="Arial" charset="0"/>
              </a:rPr>
              <a:t>ADVANTAGES OF SOLID MOTORS</a:t>
            </a:r>
          </a:p>
        </p:txBody>
      </p:sp>
    </p:spTree>
    <p:extLst>
      <p:ext uri="{BB962C8B-B14F-4D97-AF65-F5344CB8AC3E}">
        <p14:creationId xmlns:p14="http://schemas.microsoft.com/office/powerpoint/2010/main" xmlns="" val="413908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533400" y="1295400"/>
            <a:ext cx="7485063" cy="428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8788" indent="-4587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30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1900" b="1">
                <a:latin typeface="Arial" charset="0"/>
              </a:rPr>
              <a:t> </a:t>
            </a:r>
            <a:r>
              <a:rPr lang="en-US" altLang="en-US" sz="1900" b="1">
                <a:solidFill>
                  <a:schemeClr val="accent2"/>
                </a:solidFill>
                <a:latin typeface="Arial" charset="0"/>
              </a:rPr>
              <a:t>NO MULTI START CAPABILITY. (TWO START POSSIBLE)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900" b="1">
                <a:solidFill>
                  <a:srgbClr val="E10FE1"/>
                </a:solidFill>
                <a:latin typeface="Arial" charset="0"/>
              </a:rPr>
              <a:t> LIMITED THRUST MODULATION.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900" b="1">
                <a:solidFill>
                  <a:schemeClr val="accent2"/>
                </a:solidFill>
                <a:latin typeface="Arial" charset="0"/>
              </a:rPr>
              <a:t> LESS SPECIFIC IMPULSE COMPARE TO CRYO.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900" b="1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altLang="en-US" sz="1900" b="1">
                <a:solidFill>
                  <a:srgbClr val="E10FE1"/>
                </a:solidFill>
                <a:latin typeface="Arial" charset="0"/>
              </a:rPr>
              <a:t>LARGE MOTORS TRANSPORTABILITY LIMITATION.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900" b="1">
                <a:solidFill>
                  <a:schemeClr val="accent2"/>
                </a:solidFill>
                <a:latin typeface="Arial" charset="0"/>
              </a:rPr>
              <a:t> ENVIRONMENTAL POLLUTION FOR LARGE BOOSTERS WITH  COMPOSITE PROPELLANTS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900" b="1">
                <a:solidFill>
                  <a:srgbClr val="E10FE1"/>
                </a:solidFill>
                <a:latin typeface="Arial" charset="0"/>
              </a:rPr>
              <a:t> DETEORATION DUE TO AGEING.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US" altLang="en-US" sz="1900" b="1">
                <a:solidFill>
                  <a:schemeClr val="accent2"/>
                </a:solidFill>
                <a:latin typeface="Arial" charset="0"/>
              </a:rPr>
              <a:t> VARIATION OF PERFORMANCE WITH TEMPERATURE</a:t>
            </a:r>
            <a:r>
              <a:rPr lang="en-US" altLang="en-US" sz="1900" b="1">
                <a:latin typeface="Arial" charset="0"/>
              </a:rPr>
              <a:t>.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774825" y="531813"/>
            <a:ext cx="5768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u="sng">
                <a:solidFill>
                  <a:srgbClr val="336600"/>
                </a:solidFill>
                <a:latin typeface="Arial" charset="0"/>
              </a:rPr>
              <a:t>DISADVANTAGES OF SOLID MOTORS</a:t>
            </a:r>
          </a:p>
        </p:txBody>
      </p:sp>
    </p:spTree>
    <p:extLst>
      <p:ext uri="{BB962C8B-B14F-4D97-AF65-F5344CB8AC3E}">
        <p14:creationId xmlns:p14="http://schemas.microsoft.com/office/powerpoint/2010/main" xmlns="" val="38804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76200" y="76200"/>
            <a:ext cx="8915400" cy="6629400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381000" y="457200"/>
          <a:ext cx="8458200" cy="6019800"/>
        </p:xfrm>
        <a:graphic>
          <a:graphicData uri="http://schemas.openxmlformats.org/presentationml/2006/ole">
            <p:oleObj spid="_x0000_s55306" name="Drawing" r:id="rId3" imgW="6800850" imgH="3705225" progId="">
              <p:embed/>
            </p:oleObj>
          </a:graphicData>
        </a:graphic>
      </p:graphicFrame>
      <p:sp>
        <p:nvSpPr>
          <p:cNvPr id="1028" name="Oval 5"/>
          <p:cNvSpPr>
            <a:spLocks noChangeArrowheads="1"/>
          </p:cNvSpPr>
          <p:nvPr/>
        </p:nvSpPr>
        <p:spPr bwMode="auto">
          <a:xfrm>
            <a:off x="7086600" y="6477000"/>
            <a:ext cx="1524000" cy="381000"/>
          </a:xfrm>
          <a:prstGeom prst="ellipse">
            <a:avLst/>
          </a:prstGeom>
          <a:solidFill>
            <a:schemeClr val="bg1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8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76200" y="76200"/>
            <a:ext cx="8915400" cy="6629400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graphicFrame>
        <p:nvGraphicFramePr>
          <p:cNvPr id="2050" name="Object 1024"/>
          <p:cNvGraphicFramePr>
            <a:graphicFrameLocks noChangeAspect="1"/>
          </p:cNvGraphicFramePr>
          <p:nvPr/>
        </p:nvGraphicFramePr>
        <p:xfrm>
          <a:off x="381000" y="1046163"/>
          <a:ext cx="8458200" cy="4059237"/>
        </p:xfrm>
        <a:graphic>
          <a:graphicData uri="http://schemas.openxmlformats.org/presentationml/2006/ole">
            <p:oleObj spid="_x0000_s56330" name="Drawing" r:id="rId3" imgW="6800850" imgH="3705225" progId="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762000"/>
            <a:ext cx="70866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76200" y="76200"/>
            <a:ext cx="8915400" cy="6629400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sp>
        <p:nvSpPr>
          <p:cNvPr id="3076" name="Oval 5"/>
          <p:cNvSpPr>
            <a:spLocks noChangeArrowheads="1"/>
          </p:cNvSpPr>
          <p:nvPr/>
        </p:nvSpPr>
        <p:spPr bwMode="auto">
          <a:xfrm>
            <a:off x="7086600" y="6477000"/>
            <a:ext cx="1524000" cy="381000"/>
          </a:xfrm>
          <a:prstGeom prst="ellipse">
            <a:avLst/>
          </a:prstGeom>
          <a:solidFill>
            <a:schemeClr val="bg1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1800" b="1"/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311150" y="533400"/>
          <a:ext cx="8521700" cy="4495800"/>
        </p:xfrm>
        <a:graphic>
          <a:graphicData uri="http://schemas.openxmlformats.org/presentationml/2006/ole">
            <p:oleObj spid="_x0000_s57354" name="Drawing" r:id="rId3" imgW="6791325" imgH="3705225" progId="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76200" y="76200"/>
            <a:ext cx="8915400" cy="6629400"/>
          </a:xfrm>
          <a:prstGeom prst="rect">
            <a:avLst/>
          </a:prstGeom>
          <a:solidFill>
            <a:schemeClr val="bg1"/>
          </a:solidFill>
          <a:ln w="444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IN"/>
          </a:p>
        </p:txBody>
      </p:sp>
      <p:graphicFrame>
        <p:nvGraphicFramePr>
          <p:cNvPr id="4098" name="Object 5"/>
          <p:cNvGraphicFramePr>
            <a:graphicFrameLocks noChangeAspect="1"/>
          </p:cNvGraphicFramePr>
          <p:nvPr/>
        </p:nvGraphicFramePr>
        <p:xfrm>
          <a:off x="311150" y="209550"/>
          <a:ext cx="8445500" cy="6323013"/>
        </p:xfrm>
        <a:graphic>
          <a:graphicData uri="http://schemas.openxmlformats.org/presentationml/2006/ole">
            <p:oleObj spid="_x0000_s58378" name="Drawing" r:id="rId3" imgW="6791325" imgH="3705225" progId="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0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MILESTONES FOR THE DEVELOPMENT OF ROCKETS , MISSILES AND</a:t>
            </a:r>
          </a:p>
          <a:p>
            <a:pPr algn="ctr"/>
            <a:r>
              <a:rPr lang="en-US" sz="20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SPACE VEHICLES IN INDIA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43000" y="1205474"/>
          <a:ext cx="7848600" cy="53477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600"/>
                <a:gridCol w="6477000"/>
              </a:tblGrid>
              <a:tr h="38990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YEAR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FF0000"/>
                          </a:solidFill>
                        </a:rPr>
                        <a:t>EVENT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171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1963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USA LAUNCHED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  <a:r>
                        <a:rPr lang="en-US" sz="1400" baseline="300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ST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SOUNDING ROCKET FROM THUMDA(THUMBA EQUATORIAL ROCKET LAUNCHING STATION)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FOLLOWING BY FRENCH,SOVIET,BRITSH ROCKET LAUNCHER BETWEEN 1963-75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550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1967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LAUNCH OF 1</a:t>
                      </a:r>
                      <a:r>
                        <a:rPr lang="en-US" sz="1400" baseline="300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ST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INDIAN MADE SOUNDING ROCKET ROHINI-75</a:t>
                      </a:r>
                    </a:p>
                  </a:txBody>
                  <a:tcPr/>
                </a:tc>
              </a:tr>
              <a:tr h="38990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1980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400" baseline="300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ST</a:t>
                      </a:r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LAUNCH OF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SLV-3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990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1983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LAUNCHING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OF IGMPD-DRDO/DRDL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990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1988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400" baseline="300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ST</a:t>
                      </a:r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TEST FLIGHT OF PRITHVI MISSILE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990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1989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400" baseline="300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ST</a:t>
                      </a:r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TEST FLIGHT OF AGNI MISSILE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990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1991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400" baseline="300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ST</a:t>
                      </a:r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ASLV LAUNCH</a:t>
                      </a:r>
                    </a:p>
                  </a:txBody>
                  <a:tcPr/>
                </a:tc>
              </a:tr>
              <a:tr h="38990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1994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1400" baseline="300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ST</a:t>
                      </a:r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PSLV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LAUNCH</a:t>
                      </a:r>
                      <a:endParaRPr lang="en-US" sz="14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990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1999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AGNI-II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LAUNCH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8990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2000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DANUSH MISSILE LAUNCH</a:t>
                      </a:r>
                    </a:p>
                  </a:txBody>
                  <a:tcPr/>
                </a:tc>
              </a:tr>
              <a:tr h="51068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2001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GSLV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LAUNCH 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BROHMOS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23066014"/>
              </p:ext>
            </p:extLst>
          </p:nvPr>
        </p:nvGraphicFramePr>
        <p:xfrm>
          <a:off x="1143000" y="457200"/>
          <a:ext cx="7772400" cy="5735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2812"/>
                <a:gridCol w="6009588"/>
              </a:tblGrid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YEAR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0000"/>
                          </a:solidFill>
                        </a:rPr>
                        <a:t>EVENT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 CHANDRAYAN  &amp;AGNI-III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AGNI-IV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AGNI-V</a:t>
                      </a:r>
                      <a:endParaRPr lang="en-US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MARS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ORBITAL MACHINE (MOM)-PSLV</a:t>
                      </a:r>
                    </a:p>
                    <a:p>
                      <a:endParaRPr lang="en-US" sz="14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GSLV-GSAT-14</a:t>
                      </a:r>
                    </a:p>
                    <a:p>
                      <a:endParaRPr lang="en-US" sz="14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GSLV-D6</a:t>
                      </a: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AAD interceptor</a:t>
                      </a: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PSLV</a:t>
                      </a:r>
                      <a:r>
                        <a:rPr lang="en-US" sz="1400" baseline="0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G37         104 satellites</a:t>
                      </a:r>
                      <a:endParaRPr lang="en-US" sz="1400" dirty="0" smtClean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AGNI 5</a:t>
                      </a:r>
                      <a:endParaRPr lang="en-US" sz="1400" dirty="0" smtClean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GSLV MAK3</a:t>
                      </a:r>
                      <a:endParaRPr lang="en-US" sz="1400" dirty="0" smtClean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699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endParaRPr lang="en-US" sz="14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GSLV</a:t>
                      </a:r>
                      <a:r>
                        <a:rPr lang="en-US" sz="1400" baseline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 MAK3  CHANDRAYAN2</a:t>
                      </a:r>
                      <a:endParaRPr lang="en-US" sz="1400" dirty="0" smtClean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92125" y="838200"/>
            <a:ext cx="8270875" cy="5746750"/>
            <a:chOff x="-2" y="-2"/>
            <a:chExt cx="4580" cy="397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0"/>
              <a:ext cx="4576" cy="3972"/>
              <a:chOff x="0" y="0"/>
              <a:chExt cx="4576" cy="3972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482" cy="403"/>
                <a:chOff x="0" y="0"/>
                <a:chExt cx="482" cy="403"/>
              </a:xfrm>
            </p:grpSpPr>
            <p:sp>
              <p:nvSpPr>
                <p:cNvPr id="27653" name="Rectangle 5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altLang="en-US" sz="1400" b="1">
                      <a:solidFill>
                        <a:srgbClr val="FF3300"/>
                      </a:solidFill>
                      <a:latin typeface="Arial" charset="0"/>
                      <a:cs typeface="Arial" charset="0"/>
                    </a:rPr>
                    <a:t>Sno.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54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482" y="0"/>
                <a:ext cx="1056" cy="403"/>
                <a:chOff x="482" y="0"/>
                <a:chExt cx="1056" cy="403"/>
              </a:xfrm>
            </p:grpSpPr>
            <p:sp>
              <p:nvSpPr>
                <p:cNvPr id="27656" name="Rectangle 8"/>
                <p:cNvSpPr>
                  <a:spLocks noChangeArrowheads="1"/>
                </p:cNvSpPr>
                <p:nvPr/>
              </p:nvSpPr>
              <p:spPr bwMode="auto">
                <a:xfrm>
                  <a:off x="525" y="0"/>
                  <a:ext cx="970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US" altLang="en-US" sz="1400" b="1">
                      <a:solidFill>
                        <a:srgbClr val="FF3300"/>
                      </a:solidFill>
                      <a:latin typeface="Arial" charset="0"/>
                      <a:cs typeface="Arial" charset="0"/>
                    </a:rPr>
                    <a:t>BASIS</a:t>
                  </a:r>
                  <a:endParaRPr lang="en-US" altLang="en-US" sz="1400" b="1">
                    <a:solidFill>
                      <a:srgbClr val="FF3300"/>
                    </a:solidFill>
                    <a:latin typeface="Arial" charset="0"/>
                  </a:endParaRPr>
                </a:p>
              </p:txBody>
            </p:sp>
            <p:sp>
              <p:nvSpPr>
                <p:cNvPr id="27657" name="Rectangle 9"/>
                <p:cNvSpPr>
                  <a:spLocks noChangeArrowheads="1"/>
                </p:cNvSpPr>
                <p:nvPr/>
              </p:nvSpPr>
              <p:spPr bwMode="auto">
                <a:xfrm>
                  <a:off x="482" y="0"/>
                  <a:ext cx="105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10"/>
              <p:cNvGrpSpPr>
                <a:grpSpLocks/>
              </p:cNvGrpSpPr>
              <p:nvPr/>
            </p:nvGrpSpPr>
            <p:grpSpPr bwMode="auto">
              <a:xfrm>
                <a:off x="1538" y="0"/>
                <a:ext cx="3038" cy="403"/>
                <a:chOff x="1538" y="0"/>
                <a:chExt cx="3038" cy="403"/>
              </a:xfrm>
            </p:grpSpPr>
            <p:sp>
              <p:nvSpPr>
                <p:cNvPr id="27659" name="Rectangle 11"/>
                <p:cNvSpPr>
                  <a:spLocks noChangeArrowheads="1"/>
                </p:cNvSpPr>
                <p:nvPr/>
              </p:nvSpPr>
              <p:spPr bwMode="auto">
                <a:xfrm>
                  <a:off x="1581" y="0"/>
                  <a:ext cx="295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bIns="0"/>
                <a:lstStyle/>
                <a:p>
                  <a:pPr algn="ctr"/>
                  <a:r>
                    <a:rPr lang="en-US" altLang="en-US" sz="1400" b="1">
                      <a:solidFill>
                        <a:srgbClr val="FF3300"/>
                      </a:solidFill>
                      <a:latin typeface="Arial" charset="0"/>
                      <a:cs typeface="Arial" charset="0"/>
                    </a:rPr>
                    <a:t>EXAMPLES</a:t>
                  </a: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60" name="Rectangle 12"/>
                <p:cNvSpPr>
                  <a:spLocks noChangeArrowheads="1"/>
                </p:cNvSpPr>
                <p:nvPr/>
              </p:nvSpPr>
              <p:spPr bwMode="auto">
                <a:xfrm>
                  <a:off x="1538" y="0"/>
                  <a:ext cx="30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13"/>
              <p:cNvGrpSpPr>
                <a:grpSpLocks/>
              </p:cNvGrpSpPr>
              <p:nvPr/>
            </p:nvGrpSpPr>
            <p:grpSpPr bwMode="auto">
              <a:xfrm>
                <a:off x="0" y="403"/>
                <a:ext cx="482" cy="518"/>
                <a:chOff x="0" y="403"/>
                <a:chExt cx="482" cy="518"/>
              </a:xfrm>
            </p:grpSpPr>
            <p:sp>
              <p:nvSpPr>
                <p:cNvPr id="27662" name="Rectangle 14"/>
                <p:cNvSpPr>
                  <a:spLocks noChangeArrowheads="1"/>
                </p:cNvSpPr>
                <p:nvPr/>
              </p:nvSpPr>
              <p:spPr bwMode="auto">
                <a:xfrm>
                  <a:off x="43" y="403"/>
                  <a:ext cx="396" cy="5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1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63" name="Rectangle 15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482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482" y="403"/>
                <a:ext cx="1056" cy="518"/>
                <a:chOff x="482" y="403"/>
                <a:chExt cx="1056" cy="518"/>
              </a:xfrm>
            </p:grpSpPr>
            <p:sp>
              <p:nvSpPr>
                <p:cNvPr id="27665" name="Rectangle 17"/>
                <p:cNvSpPr>
                  <a:spLocks noChangeArrowheads="1"/>
                </p:cNvSpPr>
                <p:nvPr/>
              </p:nvSpPr>
              <p:spPr bwMode="auto">
                <a:xfrm>
                  <a:off x="525" y="403"/>
                  <a:ext cx="970" cy="5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APPLICATION        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66" name="Rectangle 18"/>
                <p:cNvSpPr>
                  <a:spLocks noChangeArrowheads="1"/>
                </p:cNvSpPr>
                <p:nvPr/>
              </p:nvSpPr>
              <p:spPr bwMode="auto">
                <a:xfrm>
                  <a:off x="482" y="403"/>
                  <a:ext cx="1056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19"/>
              <p:cNvGrpSpPr>
                <a:grpSpLocks/>
              </p:cNvGrpSpPr>
              <p:nvPr/>
            </p:nvGrpSpPr>
            <p:grpSpPr bwMode="auto">
              <a:xfrm>
                <a:off x="1538" y="403"/>
                <a:ext cx="3038" cy="518"/>
                <a:chOff x="1538" y="403"/>
                <a:chExt cx="3038" cy="518"/>
              </a:xfrm>
            </p:grpSpPr>
            <p:sp>
              <p:nvSpPr>
                <p:cNvPr id="27668" name="Rectangle 20"/>
                <p:cNvSpPr>
                  <a:spLocks noChangeArrowheads="1"/>
                </p:cNvSpPr>
                <p:nvPr/>
              </p:nvSpPr>
              <p:spPr bwMode="auto">
                <a:xfrm>
                  <a:off x="1581" y="403"/>
                  <a:ext cx="2952" cy="5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>
                    <a:lnSpc>
                      <a:spcPct val="125000"/>
                    </a:lnSpc>
                  </a:pPr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SPACE BOOSTER, ICBM, TACTICAL MISSILES, AIR DEFENCE APPLICATIONS, GAS GENERATORS.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69" name="Rectangle 21"/>
                <p:cNvSpPr>
                  <a:spLocks noChangeArrowheads="1"/>
                </p:cNvSpPr>
                <p:nvPr/>
              </p:nvSpPr>
              <p:spPr bwMode="auto">
                <a:xfrm>
                  <a:off x="1538" y="403"/>
                  <a:ext cx="3038" cy="51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22"/>
              <p:cNvGrpSpPr>
                <a:grpSpLocks/>
              </p:cNvGrpSpPr>
              <p:nvPr/>
            </p:nvGrpSpPr>
            <p:grpSpPr bwMode="auto">
              <a:xfrm>
                <a:off x="0" y="921"/>
                <a:ext cx="482" cy="403"/>
                <a:chOff x="0" y="921"/>
                <a:chExt cx="482" cy="403"/>
              </a:xfrm>
            </p:grpSpPr>
            <p:sp>
              <p:nvSpPr>
                <p:cNvPr id="27671" name="Rectangle 23"/>
                <p:cNvSpPr>
                  <a:spLocks noChangeArrowheads="1"/>
                </p:cNvSpPr>
                <p:nvPr/>
              </p:nvSpPr>
              <p:spPr bwMode="auto">
                <a:xfrm>
                  <a:off x="43" y="921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2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72" name="Rectangle 24"/>
                <p:cNvSpPr>
                  <a:spLocks noChangeArrowheads="1"/>
                </p:cNvSpPr>
                <p:nvPr/>
              </p:nvSpPr>
              <p:spPr bwMode="auto">
                <a:xfrm>
                  <a:off x="0" y="921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5"/>
              <p:cNvGrpSpPr>
                <a:grpSpLocks/>
              </p:cNvGrpSpPr>
              <p:nvPr/>
            </p:nvGrpSpPr>
            <p:grpSpPr bwMode="auto">
              <a:xfrm>
                <a:off x="482" y="921"/>
                <a:ext cx="1056" cy="403"/>
                <a:chOff x="482" y="921"/>
                <a:chExt cx="1056" cy="403"/>
              </a:xfrm>
            </p:grpSpPr>
            <p:sp>
              <p:nvSpPr>
                <p:cNvPr id="27674" name="Rectangle 26"/>
                <p:cNvSpPr>
                  <a:spLocks noChangeArrowheads="1"/>
                </p:cNvSpPr>
                <p:nvPr/>
              </p:nvSpPr>
              <p:spPr bwMode="auto">
                <a:xfrm>
                  <a:off x="525" y="921"/>
                  <a:ext cx="970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DIAMETER AND LENGTH     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75" name="Rectangle 27"/>
                <p:cNvSpPr>
                  <a:spLocks noChangeArrowheads="1"/>
                </p:cNvSpPr>
                <p:nvPr/>
              </p:nvSpPr>
              <p:spPr bwMode="auto">
                <a:xfrm>
                  <a:off x="482" y="921"/>
                  <a:ext cx="105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8"/>
              <p:cNvGrpSpPr>
                <a:grpSpLocks/>
              </p:cNvGrpSpPr>
              <p:nvPr/>
            </p:nvGrpSpPr>
            <p:grpSpPr bwMode="auto">
              <a:xfrm>
                <a:off x="1538" y="921"/>
                <a:ext cx="3038" cy="403"/>
                <a:chOff x="1538" y="921"/>
                <a:chExt cx="3038" cy="403"/>
              </a:xfrm>
            </p:grpSpPr>
            <p:sp>
              <p:nvSpPr>
                <p:cNvPr id="27677" name="Rectangle 29"/>
                <p:cNvSpPr>
                  <a:spLocks noChangeArrowheads="1"/>
                </p:cNvSpPr>
                <p:nvPr/>
              </p:nvSpPr>
              <p:spPr bwMode="auto">
                <a:xfrm>
                  <a:off x="1581" y="921"/>
                  <a:ext cx="295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 LARGE, SMALL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78" name="Rectangle 30"/>
                <p:cNvSpPr>
                  <a:spLocks noChangeArrowheads="1"/>
                </p:cNvSpPr>
                <p:nvPr/>
              </p:nvSpPr>
              <p:spPr bwMode="auto">
                <a:xfrm>
                  <a:off x="1538" y="921"/>
                  <a:ext cx="30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1"/>
              <p:cNvGrpSpPr>
                <a:grpSpLocks/>
              </p:cNvGrpSpPr>
              <p:nvPr/>
            </p:nvGrpSpPr>
            <p:grpSpPr bwMode="auto">
              <a:xfrm>
                <a:off x="0" y="1324"/>
                <a:ext cx="482" cy="403"/>
                <a:chOff x="0" y="1324"/>
                <a:chExt cx="482" cy="403"/>
              </a:xfrm>
            </p:grpSpPr>
            <p:sp>
              <p:nvSpPr>
                <p:cNvPr id="27680" name="Rectangle 32"/>
                <p:cNvSpPr>
                  <a:spLocks noChangeArrowheads="1"/>
                </p:cNvSpPr>
                <p:nvPr/>
              </p:nvSpPr>
              <p:spPr bwMode="auto">
                <a:xfrm>
                  <a:off x="43" y="1324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3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81" name="Rectangle 33"/>
                <p:cNvSpPr>
                  <a:spLocks noChangeArrowheads="1"/>
                </p:cNvSpPr>
                <p:nvPr/>
              </p:nvSpPr>
              <p:spPr bwMode="auto">
                <a:xfrm>
                  <a:off x="0" y="1324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4"/>
              <p:cNvGrpSpPr>
                <a:grpSpLocks/>
              </p:cNvGrpSpPr>
              <p:nvPr/>
            </p:nvGrpSpPr>
            <p:grpSpPr bwMode="auto">
              <a:xfrm>
                <a:off x="482" y="1324"/>
                <a:ext cx="1056" cy="403"/>
                <a:chOff x="482" y="1324"/>
                <a:chExt cx="1056" cy="403"/>
              </a:xfrm>
            </p:grpSpPr>
            <p:sp>
              <p:nvSpPr>
                <p:cNvPr id="27683" name="Rectangle 35"/>
                <p:cNvSpPr>
                  <a:spLocks noChangeArrowheads="1"/>
                </p:cNvSpPr>
                <p:nvPr/>
              </p:nvSpPr>
              <p:spPr bwMode="auto">
                <a:xfrm>
                  <a:off x="525" y="1324"/>
                  <a:ext cx="970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PROPELLANT             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84" name="Rectangle 36"/>
                <p:cNvSpPr>
                  <a:spLocks noChangeArrowheads="1"/>
                </p:cNvSpPr>
                <p:nvPr/>
              </p:nvSpPr>
              <p:spPr bwMode="auto">
                <a:xfrm>
                  <a:off x="482" y="1324"/>
                  <a:ext cx="105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7"/>
              <p:cNvGrpSpPr>
                <a:grpSpLocks/>
              </p:cNvGrpSpPr>
              <p:nvPr/>
            </p:nvGrpSpPr>
            <p:grpSpPr bwMode="auto">
              <a:xfrm>
                <a:off x="1538" y="1324"/>
                <a:ext cx="3038" cy="403"/>
                <a:chOff x="1538" y="1324"/>
                <a:chExt cx="3038" cy="403"/>
              </a:xfrm>
            </p:grpSpPr>
            <p:sp>
              <p:nvSpPr>
                <p:cNvPr id="27686" name="Rectangle 38"/>
                <p:cNvSpPr>
                  <a:spLocks noChangeArrowheads="1"/>
                </p:cNvSpPr>
                <p:nvPr/>
              </p:nvSpPr>
              <p:spPr bwMode="auto">
                <a:xfrm>
                  <a:off x="1581" y="1324"/>
                  <a:ext cx="295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DOUBLE BASE, COMPOSITE, CMDB, NITRAMINE                      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87" name="Rectangle 39"/>
                <p:cNvSpPr>
                  <a:spLocks noChangeArrowheads="1"/>
                </p:cNvSpPr>
                <p:nvPr/>
              </p:nvSpPr>
              <p:spPr bwMode="auto">
                <a:xfrm>
                  <a:off x="1538" y="1324"/>
                  <a:ext cx="30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40"/>
              <p:cNvGrpSpPr>
                <a:grpSpLocks/>
              </p:cNvGrpSpPr>
              <p:nvPr/>
            </p:nvGrpSpPr>
            <p:grpSpPr bwMode="auto">
              <a:xfrm>
                <a:off x="0" y="1727"/>
                <a:ext cx="482" cy="403"/>
                <a:chOff x="0" y="1727"/>
                <a:chExt cx="482" cy="403"/>
              </a:xfrm>
            </p:grpSpPr>
            <p:sp>
              <p:nvSpPr>
                <p:cNvPr id="27689" name="Rectangle 41"/>
                <p:cNvSpPr>
                  <a:spLocks noChangeArrowheads="1"/>
                </p:cNvSpPr>
                <p:nvPr/>
              </p:nvSpPr>
              <p:spPr bwMode="auto">
                <a:xfrm>
                  <a:off x="43" y="1727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4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90" name="Rectangle 42"/>
                <p:cNvSpPr>
                  <a:spLocks noChangeArrowheads="1"/>
                </p:cNvSpPr>
                <p:nvPr/>
              </p:nvSpPr>
              <p:spPr bwMode="auto">
                <a:xfrm>
                  <a:off x="0" y="1727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3"/>
              <p:cNvGrpSpPr>
                <a:grpSpLocks/>
              </p:cNvGrpSpPr>
              <p:nvPr/>
            </p:nvGrpSpPr>
            <p:grpSpPr bwMode="auto">
              <a:xfrm>
                <a:off x="482" y="1727"/>
                <a:ext cx="1056" cy="403"/>
                <a:chOff x="482" y="1727"/>
                <a:chExt cx="1056" cy="403"/>
              </a:xfrm>
            </p:grpSpPr>
            <p:sp>
              <p:nvSpPr>
                <p:cNvPr id="27692" name="Rectangle 44"/>
                <p:cNvSpPr>
                  <a:spLocks noChangeArrowheads="1"/>
                </p:cNvSpPr>
                <p:nvPr/>
              </p:nvSpPr>
              <p:spPr bwMode="auto">
                <a:xfrm>
                  <a:off x="525" y="1727"/>
                  <a:ext cx="970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CASE DESIGN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93" name="Rectangle 45"/>
                <p:cNvSpPr>
                  <a:spLocks noChangeArrowheads="1"/>
                </p:cNvSpPr>
                <p:nvPr/>
              </p:nvSpPr>
              <p:spPr bwMode="auto">
                <a:xfrm>
                  <a:off x="482" y="1727"/>
                  <a:ext cx="105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6"/>
              <p:cNvGrpSpPr>
                <a:grpSpLocks/>
              </p:cNvGrpSpPr>
              <p:nvPr/>
            </p:nvGrpSpPr>
            <p:grpSpPr bwMode="auto">
              <a:xfrm>
                <a:off x="1538" y="1727"/>
                <a:ext cx="3038" cy="403"/>
                <a:chOff x="1538" y="1727"/>
                <a:chExt cx="3038" cy="403"/>
              </a:xfrm>
            </p:grpSpPr>
            <p:sp>
              <p:nvSpPr>
                <p:cNvPr id="27695" name="Rectangle 47"/>
                <p:cNvSpPr>
                  <a:spLocks noChangeArrowheads="1"/>
                </p:cNvSpPr>
                <p:nvPr/>
              </p:nvSpPr>
              <p:spPr bwMode="auto">
                <a:xfrm>
                  <a:off x="1581" y="1727"/>
                  <a:ext cx="295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METAL, COMPOSITE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96" name="Rectangle 48"/>
                <p:cNvSpPr>
                  <a:spLocks noChangeArrowheads="1"/>
                </p:cNvSpPr>
                <p:nvPr/>
              </p:nvSpPr>
              <p:spPr bwMode="auto">
                <a:xfrm>
                  <a:off x="1538" y="1727"/>
                  <a:ext cx="30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9"/>
              <p:cNvGrpSpPr>
                <a:grpSpLocks/>
              </p:cNvGrpSpPr>
              <p:nvPr/>
            </p:nvGrpSpPr>
            <p:grpSpPr bwMode="auto">
              <a:xfrm>
                <a:off x="0" y="2130"/>
                <a:ext cx="482" cy="633"/>
                <a:chOff x="0" y="2130"/>
                <a:chExt cx="482" cy="633"/>
              </a:xfrm>
            </p:grpSpPr>
            <p:sp>
              <p:nvSpPr>
                <p:cNvPr id="27698" name="Rectangle 50"/>
                <p:cNvSpPr>
                  <a:spLocks noChangeArrowheads="1"/>
                </p:cNvSpPr>
                <p:nvPr/>
              </p:nvSpPr>
              <p:spPr bwMode="auto">
                <a:xfrm>
                  <a:off x="43" y="2130"/>
                  <a:ext cx="396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5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699" name="Rectangle 51"/>
                <p:cNvSpPr>
                  <a:spLocks noChangeArrowheads="1"/>
                </p:cNvSpPr>
                <p:nvPr/>
              </p:nvSpPr>
              <p:spPr bwMode="auto">
                <a:xfrm>
                  <a:off x="0" y="2130"/>
                  <a:ext cx="482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52"/>
              <p:cNvGrpSpPr>
                <a:grpSpLocks/>
              </p:cNvGrpSpPr>
              <p:nvPr/>
            </p:nvGrpSpPr>
            <p:grpSpPr bwMode="auto">
              <a:xfrm>
                <a:off x="482" y="2130"/>
                <a:ext cx="1056" cy="633"/>
                <a:chOff x="482" y="2130"/>
                <a:chExt cx="1056" cy="633"/>
              </a:xfrm>
            </p:grpSpPr>
            <p:sp>
              <p:nvSpPr>
                <p:cNvPr id="27701" name="Rectangle 53"/>
                <p:cNvSpPr>
                  <a:spLocks noChangeArrowheads="1"/>
                </p:cNvSpPr>
                <p:nvPr/>
              </p:nvSpPr>
              <p:spPr bwMode="auto">
                <a:xfrm>
                  <a:off x="525" y="2130"/>
                  <a:ext cx="97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GRAIN           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02" name="Rectangle 54"/>
                <p:cNvSpPr>
                  <a:spLocks noChangeArrowheads="1"/>
                </p:cNvSpPr>
                <p:nvPr/>
              </p:nvSpPr>
              <p:spPr bwMode="auto">
                <a:xfrm>
                  <a:off x="482" y="2130"/>
                  <a:ext cx="105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55"/>
              <p:cNvGrpSpPr>
                <a:grpSpLocks/>
              </p:cNvGrpSpPr>
              <p:nvPr/>
            </p:nvGrpSpPr>
            <p:grpSpPr bwMode="auto">
              <a:xfrm>
                <a:off x="1538" y="2130"/>
                <a:ext cx="3038" cy="633"/>
                <a:chOff x="1538" y="2130"/>
                <a:chExt cx="3038" cy="633"/>
              </a:xfrm>
            </p:grpSpPr>
            <p:sp>
              <p:nvSpPr>
                <p:cNvPr id="27704" name="Rectangle 56"/>
                <p:cNvSpPr>
                  <a:spLocks noChangeArrowheads="1"/>
                </p:cNvSpPr>
                <p:nvPr/>
              </p:nvSpPr>
              <p:spPr bwMode="auto">
                <a:xfrm>
                  <a:off x="1581" y="2130"/>
                  <a:ext cx="295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>
                    <a:lnSpc>
                      <a:spcPct val="125000"/>
                    </a:lnSpc>
                  </a:pPr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END BURNING, INSIDE TO OUTSIDE, OUTSIDE TO INSIDE, MULTI GRAIN, MULTI PERFORATED, SLOTTED TUBE, FINOCYL, CONO-CYL ETC. SEGMENTED MONOLITHIC.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05" name="Rectangle 57"/>
                <p:cNvSpPr>
                  <a:spLocks noChangeArrowheads="1"/>
                </p:cNvSpPr>
                <p:nvPr/>
              </p:nvSpPr>
              <p:spPr bwMode="auto">
                <a:xfrm>
                  <a:off x="1538" y="2130"/>
                  <a:ext cx="303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58"/>
              <p:cNvGrpSpPr>
                <a:grpSpLocks/>
              </p:cNvGrpSpPr>
              <p:nvPr/>
            </p:nvGrpSpPr>
            <p:grpSpPr bwMode="auto">
              <a:xfrm>
                <a:off x="0" y="2763"/>
                <a:ext cx="482" cy="403"/>
                <a:chOff x="0" y="2763"/>
                <a:chExt cx="482" cy="403"/>
              </a:xfrm>
            </p:grpSpPr>
            <p:sp>
              <p:nvSpPr>
                <p:cNvPr id="27707" name="Rectangle 59"/>
                <p:cNvSpPr>
                  <a:spLocks noChangeArrowheads="1"/>
                </p:cNvSpPr>
                <p:nvPr/>
              </p:nvSpPr>
              <p:spPr bwMode="auto">
                <a:xfrm>
                  <a:off x="43" y="2763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6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08" name="Rectangle 60"/>
                <p:cNvSpPr>
                  <a:spLocks noChangeArrowheads="1"/>
                </p:cNvSpPr>
                <p:nvPr/>
              </p:nvSpPr>
              <p:spPr bwMode="auto">
                <a:xfrm>
                  <a:off x="0" y="2763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61"/>
              <p:cNvGrpSpPr>
                <a:grpSpLocks/>
              </p:cNvGrpSpPr>
              <p:nvPr/>
            </p:nvGrpSpPr>
            <p:grpSpPr bwMode="auto">
              <a:xfrm>
                <a:off x="482" y="2763"/>
                <a:ext cx="1056" cy="403"/>
                <a:chOff x="482" y="2763"/>
                <a:chExt cx="1056" cy="403"/>
              </a:xfrm>
            </p:grpSpPr>
            <p:sp>
              <p:nvSpPr>
                <p:cNvPr id="27710" name="Rectangle 62"/>
                <p:cNvSpPr>
                  <a:spLocks noChangeArrowheads="1"/>
                </p:cNvSpPr>
                <p:nvPr/>
              </p:nvSpPr>
              <p:spPr bwMode="auto">
                <a:xfrm>
                  <a:off x="525" y="2763"/>
                  <a:ext cx="970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GRAIN INSULATION  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11" name="Rectangle 63"/>
                <p:cNvSpPr>
                  <a:spLocks noChangeArrowheads="1"/>
                </p:cNvSpPr>
                <p:nvPr/>
              </p:nvSpPr>
              <p:spPr bwMode="auto">
                <a:xfrm>
                  <a:off x="482" y="2763"/>
                  <a:ext cx="105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64"/>
              <p:cNvGrpSpPr>
                <a:grpSpLocks/>
              </p:cNvGrpSpPr>
              <p:nvPr/>
            </p:nvGrpSpPr>
            <p:grpSpPr bwMode="auto">
              <a:xfrm>
                <a:off x="1538" y="2763"/>
                <a:ext cx="3038" cy="403"/>
                <a:chOff x="1538" y="2763"/>
                <a:chExt cx="3038" cy="403"/>
              </a:xfrm>
            </p:grpSpPr>
            <p:sp>
              <p:nvSpPr>
                <p:cNvPr id="27713" name="Rectangle 65"/>
                <p:cNvSpPr>
                  <a:spLocks noChangeArrowheads="1"/>
                </p:cNvSpPr>
                <p:nvPr/>
              </p:nvSpPr>
              <p:spPr bwMode="auto">
                <a:xfrm>
                  <a:off x="1581" y="2763"/>
                  <a:ext cx="295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CASE BONDED, CARTRIDGE / LOADED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14" name="Rectangle 66"/>
                <p:cNvSpPr>
                  <a:spLocks noChangeArrowheads="1"/>
                </p:cNvSpPr>
                <p:nvPr/>
              </p:nvSpPr>
              <p:spPr bwMode="auto">
                <a:xfrm>
                  <a:off x="1538" y="2763"/>
                  <a:ext cx="30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67"/>
              <p:cNvGrpSpPr>
                <a:grpSpLocks/>
              </p:cNvGrpSpPr>
              <p:nvPr/>
            </p:nvGrpSpPr>
            <p:grpSpPr bwMode="auto">
              <a:xfrm>
                <a:off x="0" y="3166"/>
                <a:ext cx="482" cy="403"/>
                <a:chOff x="0" y="3166"/>
                <a:chExt cx="482" cy="403"/>
              </a:xfrm>
            </p:grpSpPr>
            <p:sp>
              <p:nvSpPr>
                <p:cNvPr id="27716" name="Rectangle 68"/>
                <p:cNvSpPr>
                  <a:spLocks noChangeArrowheads="1"/>
                </p:cNvSpPr>
                <p:nvPr/>
              </p:nvSpPr>
              <p:spPr bwMode="auto">
                <a:xfrm>
                  <a:off x="43" y="3166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7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17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3166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70"/>
              <p:cNvGrpSpPr>
                <a:grpSpLocks/>
              </p:cNvGrpSpPr>
              <p:nvPr/>
            </p:nvGrpSpPr>
            <p:grpSpPr bwMode="auto">
              <a:xfrm>
                <a:off x="482" y="3166"/>
                <a:ext cx="1056" cy="403"/>
                <a:chOff x="482" y="3166"/>
                <a:chExt cx="1056" cy="403"/>
              </a:xfrm>
            </p:grpSpPr>
            <p:sp>
              <p:nvSpPr>
                <p:cNvPr id="27719" name="Rectangle 71"/>
                <p:cNvSpPr>
                  <a:spLocks noChangeArrowheads="1"/>
                </p:cNvSpPr>
                <p:nvPr/>
              </p:nvSpPr>
              <p:spPr bwMode="auto">
                <a:xfrm>
                  <a:off x="525" y="3166"/>
                  <a:ext cx="970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THRUST ACTION       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20" name="Rectangle 72"/>
                <p:cNvSpPr>
                  <a:spLocks noChangeArrowheads="1"/>
                </p:cNvSpPr>
                <p:nvPr/>
              </p:nvSpPr>
              <p:spPr bwMode="auto">
                <a:xfrm>
                  <a:off x="482" y="3166"/>
                  <a:ext cx="105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73"/>
              <p:cNvGrpSpPr>
                <a:grpSpLocks/>
              </p:cNvGrpSpPr>
              <p:nvPr/>
            </p:nvGrpSpPr>
            <p:grpSpPr bwMode="auto">
              <a:xfrm>
                <a:off x="1538" y="3166"/>
                <a:ext cx="3038" cy="403"/>
                <a:chOff x="1538" y="3166"/>
                <a:chExt cx="3038" cy="403"/>
              </a:xfrm>
            </p:grpSpPr>
            <p:sp>
              <p:nvSpPr>
                <p:cNvPr id="27722" name="Rectangle 74"/>
                <p:cNvSpPr>
                  <a:spLocks noChangeArrowheads="1"/>
                </p:cNvSpPr>
                <p:nvPr/>
              </p:nvSpPr>
              <p:spPr bwMode="auto">
                <a:xfrm>
                  <a:off x="1581" y="3166"/>
                  <a:ext cx="295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>
                    <a:lnSpc>
                      <a:spcPct val="125000"/>
                    </a:lnSpc>
                  </a:pPr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NEUTRAL, PROGRESSIVE, REGRESSIVE, </a:t>
                  </a:r>
                </a:p>
                <a:p>
                  <a:pPr algn="just">
                    <a:lnSpc>
                      <a:spcPct val="125000"/>
                    </a:lnSpc>
                  </a:pPr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DUAL THRUST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23" name="Rectangle 75"/>
                <p:cNvSpPr>
                  <a:spLocks noChangeArrowheads="1"/>
                </p:cNvSpPr>
                <p:nvPr/>
              </p:nvSpPr>
              <p:spPr bwMode="auto">
                <a:xfrm>
                  <a:off x="1538" y="3166"/>
                  <a:ext cx="30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8" name="Group 76"/>
              <p:cNvGrpSpPr>
                <a:grpSpLocks/>
              </p:cNvGrpSpPr>
              <p:nvPr/>
            </p:nvGrpSpPr>
            <p:grpSpPr bwMode="auto">
              <a:xfrm>
                <a:off x="0" y="3569"/>
                <a:ext cx="482" cy="403"/>
                <a:chOff x="0" y="3569"/>
                <a:chExt cx="482" cy="403"/>
              </a:xfrm>
            </p:grpSpPr>
            <p:sp>
              <p:nvSpPr>
                <p:cNvPr id="27725" name="Rectangle 77"/>
                <p:cNvSpPr>
                  <a:spLocks noChangeArrowheads="1"/>
                </p:cNvSpPr>
                <p:nvPr/>
              </p:nvSpPr>
              <p:spPr bwMode="auto">
                <a:xfrm>
                  <a:off x="43" y="3569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8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26" name="Rectangle 78"/>
                <p:cNvSpPr>
                  <a:spLocks noChangeArrowheads="1"/>
                </p:cNvSpPr>
                <p:nvPr/>
              </p:nvSpPr>
              <p:spPr bwMode="auto">
                <a:xfrm>
                  <a:off x="0" y="3569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79"/>
              <p:cNvGrpSpPr>
                <a:grpSpLocks/>
              </p:cNvGrpSpPr>
              <p:nvPr/>
            </p:nvGrpSpPr>
            <p:grpSpPr bwMode="auto">
              <a:xfrm>
                <a:off x="482" y="3569"/>
                <a:ext cx="1056" cy="403"/>
                <a:chOff x="482" y="3569"/>
                <a:chExt cx="1056" cy="403"/>
              </a:xfrm>
            </p:grpSpPr>
            <p:sp>
              <p:nvSpPr>
                <p:cNvPr id="27728" name="Rectangle 80"/>
                <p:cNvSpPr>
                  <a:spLocks noChangeArrowheads="1"/>
                </p:cNvSpPr>
                <p:nvPr/>
              </p:nvSpPr>
              <p:spPr bwMode="auto">
                <a:xfrm>
                  <a:off x="525" y="3569"/>
                  <a:ext cx="970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 TOXICITY                    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  <a:cs typeface="Times New Roman" pitchFamily="18" charset="0"/>
                  </a:endParaRPr>
                </a:p>
                <a:p>
                  <a:pPr algn="just" eaLnBrk="0" hangingPunct="0"/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29" name="Rectangle 81"/>
                <p:cNvSpPr>
                  <a:spLocks noChangeArrowheads="1"/>
                </p:cNvSpPr>
                <p:nvPr/>
              </p:nvSpPr>
              <p:spPr bwMode="auto">
                <a:xfrm>
                  <a:off x="482" y="3569"/>
                  <a:ext cx="105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82"/>
              <p:cNvGrpSpPr>
                <a:grpSpLocks/>
              </p:cNvGrpSpPr>
              <p:nvPr/>
            </p:nvGrpSpPr>
            <p:grpSpPr bwMode="auto">
              <a:xfrm>
                <a:off x="1538" y="3569"/>
                <a:ext cx="3038" cy="403"/>
                <a:chOff x="1538" y="3569"/>
                <a:chExt cx="3038" cy="403"/>
              </a:xfrm>
            </p:grpSpPr>
            <p:sp>
              <p:nvSpPr>
                <p:cNvPr id="27731" name="Rectangle 83"/>
                <p:cNvSpPr>
                  <a:spLocks noChangeArrowheads="1"/>
                </p:cNvSpPr>
                <p:nvPr/>
              </p:nvSpPr>
              <p:spPr bwMode="auto">
                <a:xfrm>
                  <a:off x="1581" y="3569"/>
                  <a:ext cx="295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just"/>
                  <a:r>
                    <a:rPr lang="en-US" altLang="en-US" sz="1400" b="1">
                      <a:solidFill>
                        <a:srgbClr val="E10FE1"/>
                      </a:solidFill>
                      <a:latin typeface="Arial" charset="0"/>
                      <a:cs typeface="Arial" charset="0"/>
                    </a:rPr>
                    <a:t>TOXIC AND NON-TOXIC EXHAUST GASES.</a:t>
                  </a:r>
                  <a:endParaRPr lang="en-US" altLang="en-US" sz="1400" b="1">
                    <a:solidFill>
                      <a:srgbClr val="E10FE1"/>
                    </a:solidFill>
                    <a:latin typeface="Arial" charset="0"/>
                  </a:endParaRPr>
                </a:p>
              </p:txBody>
            </p:sp>
            <p:sp>
              <p:nvSpPr>
                <p:cNvPr id="27732" name="Rectangle 84"/>
                <p:cNvSpPr>
                  <a:spLocks noChangeArrowheads="1"/>
                </p:cNvSpPr>
                <p:nvPr/>
              </p:nvSpPr>
              <p:spPr bwMode="auto">
                <a:xfrm>
                  <a:off x="1538" y="3569"/>
                  <a:ext cx="30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7733" name="Rectangle 85"/>
            <p:cNvSpPr>
              <a:spLocks noChangeArrowheads="1"/>
            </p:cNvSpPr>
            <p:nvPr/>
          </p:nvSpPr>
          <p:spPr bwMode="auto">
            <a:xfrm>
              <a:off x="-2" y="-2"/>
              <a:ext cx="4580" cy="3976"/>
            </a:xfrm>
            <a:prstGeom prst="rect">
              <a:avLst/>
            </a:prstGeom>
            <a:noFill/>
            <a:ln w="7937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734" name="Text Box 86"/>
          <p:cNvSpPr txBox="1">
            <a:spLocks noChangeArrowheads="1"/>
          </p:cNvSpPr>
          <p:nvPr/>
        </p:nvSpPr>
        <p:spPr bwMode="auto">
          <a:xfrm>
            <a:off x="1160463" y="304800"/>
            <a:ext cx="682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 u="sng">
                <a:solidFill>
                  <a:srgbClr val="336600"/>
                </a:solidFill>
                <a:latin typeface="Arial" charset="0"/>
              </a:rPr>
              <a:t>CLASSIFICATION OF SOLID ROCKET MOTORS</a:t>
            </a:r>
          </a:p>
        </p:txBody>
      </p:sp>
    </p:spTree>
    <p:extLst>
      <p:ext uri="{BB962C8B-B14F-4D97-AF65-F5344CB8AC3E}">
        <p14:creationId xmlns:p14="http://schemas.microsoft.com/office/powerpoint/2010/main" xmlns="" val="13915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844550" y="304800"/>
            <a:ext cx="762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="1" u="sng">
                <a:solidFill>
                  <a:srgbClr val="336600"/>
                </a:solidFill>
                <a:latin typeface="Arial" charset="0"/>
              </a:rPr>
              <a:t>MAJOR APPLICATION CATEGORIES OF SOLID ROCKET MOTORS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61975" y="715963"/>
            <a:ext cx="1447800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700" b="1" u="sng">
                <a:solidFill>
                  <a:srgbClr val="0066FF"/>
                </a:solidFill>
                <a:latin typeface="Arial" charset="0"/>
              </a:rPr>
              <a:t>CATEGORY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2684463" y="712788"/>
            <a:ext cx="16541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700" b="1" u="sng">
                <a:solidFill>
                  <a:srgbClr val="0066FF"/>
                </a:solidFill>
                <a:latin typeface="Arial" charset="0"/>
              </a:rPr>
              <a:t>APPLICATIONS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5400675" y="727075"/>
            <a:ext cx="300355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700" b="1" u="sng">
                <a:solidFill>
                  <a:srgbClr val="0066FF"/>
                </a:solidFill>
                <a:latin typeface="Arial" charset="0"/>
              </a:rPr>
              <a:t>TYPICAL CHARACTORISTICS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422275" y="1219200"/>
            <a:ext cx="20574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BALLISTIC MISSILE DEFENCE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2601913" y="1219200"/>
            <a:ext cx="2362200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DEFENCE AGAINST LONG &amp; MEDIUM RANGE BALLISTICS MISSILES.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5345113" y="1219200"/>
            <a:ext cx="3382962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BOOSTER, DIVERT THRUSTER, MULTIPLE ATTITUDE CONTROL AND  SMALL UPPER MANEUVERABLE STAGE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422275" y="28194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GAS GENERATORS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2601913" y="2743200"/>
            <a:ext cx="2057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PUSH MISSILES FROM SUBMARINE LAUNCH TUBES &amp; LAND MOBILE CANISTERS.</a:t>
            </a: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5410200" y="2819400"/>
            <a:ext cx="32416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LOW TEMP GASES, </a:t>
            </a:r>
          </a:p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HIGH PRESSURE FOR LOW TIME, </a:t>
            </a:r>
          </a:p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THRUST IS NOT IMPORTANT</a:t>
            </a: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422275" y="4343400"/>
            <a:ext cx="2057400" cy="99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AUXILIARY PROPULSION 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SYSTEM</a:t>
            </a: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457200" y="57150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MICRO THRUSTERS</a:t>
            </a: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2601913" y="4267200"/>
            <a:ext cx="22860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RETRO MOTORS, ULLAGE MOTORS AND  NOSE CONE SEPARATION MOTORS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5416550" y="4343400"/>
            <a:ext cx="25146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LOW THRUST, </a:t>
            </a:r>
          </a:p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LOW BURN TIME</a:t>
            </a: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2514600" y="57150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ATTITUDE CONTROL</a:t>
            </a: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5410200" y="5562600"/>
            <a:ext cx="3733800" cy="83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VERY SMALL THRUSTER (15 TO 50 Kg)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VERY LOW TIME (100-200 m-sec)</a:t>
            </a:r>
          </a:p>
        </p:txBody>
      </p:sp>
    </p:spTree>
    <p:extLst>
      <p:ext uri="{BB962C8B-B14F-4D97-AF65-F5344CB8AC3E}">
        <p14:creationId xmlns:p14="http://schemas.microsoft.com/office/powerpoint/2010/main" xmlns="" val="383619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844550" y="304800"/>
            <a:ext cx="762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800" b="1" u="sng">
                <a:solidFill>
                  <a:srgbClr val="336600"/>
                </a:solidFill>
                <a:latin typeface="Arial" charset="0"/>
              </a:rPr>
              <a:t>MAJOR APPLICATION CATEGORIES OF SOLID ROCKET MOTORS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561975" y="715963"/>
            <a:ext cx="1447800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700" b="1" u="sng">
                <a:solidFill>
                  <a:srgbClr val="0066FF"/>
                </a:solidFill>
                <a:latin typeface="Arial" charset="0"/>
              </a:rPr>
              <a:t>CATEGORY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2684463" y="712788"/>
            <a:ext cx="1654175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700" b="1" u="sng">
                <a:solidFill>
                  <a:srgbClr val="0066FF"/>
                </a:solidFill>
                <a:latin typeface="Arial" charset="0"/>
              </a:rPr>
              <a:t>APPLICATIONS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5400675" y="727075"/>
            <a:ext cx="300355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700" b="1" u="sng">
                <a:solidFill>
                  <a:srgbClr val="0066FF"/>
                </a:solidFill>
                <a:latin typeface="Arial" charset="0"/>
              </a:rPr>
              <a:t>TYPICAL CHARACTORISTICS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422275" y="1219200"/>
            <a:ext cx="20574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BALLISTIC MISSILE DEFENCE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2601913" y="1219200"/>
            <a:ext cx="2362200" cy="10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DEFENCE AGAINST LONG &amp; MEDIUM RANGE BALLISTICS MISSILES.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5345113" y="1219200"/>
            <a:ext cx="3382962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BOOSTER, DIVERT THRUSTER, MULTIPLE ATTITUDE CONTROL AND  SMALL UPPER MANEUVERABLE STAGE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422275" y="28194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GAS GENERATORS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2601913" y="2743200"/>
            <a:ext cx="20574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PUSH MISSILES FROM SUBMARINE LAUNCH TUBES &amp; LAND MOBILE CANISTERS.</a:t>
            </a: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5410200" y="2819400"/>
            <a:ext cx="32416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LOW TEMP GASES, </a:t>
            </a:r>
          </a:p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HIGH PRESSURE FOR LOW TIME, </a:t>
            </a:r>
          </a:p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THRUST IS NOT IMPORTANT</a:t>
            </a: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422275" y="4343400"/>
            <a:ext cx="2057400" cy="99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AUXILIARY PROPULSION 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SYSTEM</a:t>
            </a: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457200" y="57150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MICRO THRUSTERS</a:t>
            </a: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2601913" y="4267200"/>
            <a:ext cx="22860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RETRO MOTORS, ULLAGE MOTORS AND  NOSE CONE SEPARATION MOTORS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5416550" y="4343400"/>
            <a:ext cx="25146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LOW THRUST, </a:t>
            </a:r>
          </a:p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LOW BURN TIME</a:t>
            </a: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2514600" y="57150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ATTITUDE CONTROL</a:t>
            </a: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5410200" y="5562600"/>
            <a:ext cx="3733800" cy="83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VERY SMALL THRUSTER (15 TO 50 Kg)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1400" b="1">
                <a:solidFill>
                  <a:srgbClr val="E10FE1"/>
                </a:solidFill>
                <a:latin typeface="Arial" charset="0"/>
              </a:rPr>
              <a:t>VERY LOW TIME (100-200 m-sec)</a:t>
            </a:r>
          </a:p>
        </p:txBody>
      </p:sp>
    </p:spTree>
    <p:extLst>
      <p:ext uri="{BB962C8B-B14F-4D97-AF65-F5344CB8AC3E}">
        <p14:creationId xmlns:p14="http://schemas.microsoft.com/office/powerpoint/2010/main" xmlns="" val="18923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9978"/>
            <a:ext cx="8229600" cy="885422"/>
          </a:xfrm>
        </p:spPr>
        <p:txBody>
          <a:bodyPr>
            <a:normAutofit/>
          </a:bodyPr>
          <a:lstStyle/>
          <a:p>
            <a:r>
              <a:rPr lang="en-US" sz="3000" b="1" smtClean="0"/>
              <a:t> </a:t>
            </a:r>
            <a:r>
              <a:rPr lang="en-US" sz="3000" b="1" dirty="0" smtClean="0"/>
              <a:t>MISSILE</a:t>
            </a:r>
            <a:r>
              <a:rPr lang="en-US" sz="3000" dirty="0" smtClean="0"/>
              <a:t> 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1"/>
            <a:ext cx="8229600" cy="4525963"/>
          </a:xfrm>
        </p:spPr>
        <p:txBody>
          <a:bodyPr>
            <a:normAutofit/>
          </a:bodyPr>
          <a:lstStyle/>
          <a:p>
            <a:pPr marL="684049" indent="-684049">
              <a:buFont typeface="Wingdings" panose="05000000000000000000" pitchFamily="2" charset="2"/>
              <a:buChar char="v"/>
            </a:pPr>
            <a:r>
              <a:rPr lang="en-US" sz="2400" dirty="0" smtClean="0"/>
              <a:t>Missile is always guided, while Rocket does not have guidance </a:t>
            </a:r>
          </a:p>
          <a:p>
            <a:pPr marL="736424" indent="0">
              <a:buNone/>
            </a:pPr>
            <a:r>
              <a:rPr lang="en-US" sz="2000" dirty="0" smtClean="0"/>
              <a:t>(However INS/GPS Guidance are being adopted for Rocket and Bombs to reduce the cost of target engagement</a:t>
            </a:r>
            <a:r>
              <a:rPr lang="en-US" sz="2400" dirty="0" smtClean="0"/>
              <a:t>)</a:t>
            </a:r>
          </a:p>
          <a:p>
            <a:pPr marL="682461" indent="-682461">
              <a:buFont typeface="Wingdings" panose="05000000000000000000" pitchFamily="2" charset="2"/>
              <a:buChar char="v"/>
            </a:pPr>
            <a:r>
              <a:rPr lang="en-US" sz="2400" dirty="0" smtClean="0"/>
              <a:t>PRESENTATION COVERS </a:t>
            </a:r>
          </a:p>
          <a:p>
            <a:pPr marL="1081088" lvl="1" indent="-388938">
              <a:buFont typeface="Wingdings" pitchFamily="2" charset="2"/>
              <a:buChar char="ü"/>
            </a:pPr>
            <a:r>
              <a:rPr lang="en-US" sz="2000" dirty="0" smtClean="0"/>
              <a:t>Parts of Missiles</a:t>
            </a:r>
          </a:p>
          <a:p>
            <a:pPr marL="1081088" lvl="1" indent="-388938">
              <a:buFont typeface="Wingdings" pitchFamily="2" charset="2"/>
              <a:buChar char="ü"/>
            </a:pPr>
            <a:r>
              <a:rPr lang="en-US" sz="2000" dirty="0" smtClean="0"/>
              <a:t>Classification of missile</a:t>
            </a:r>
          </a:p>
          <a:p>
            <a:pPr marL="1081088" lvl="1" indent="-388938">
              <a:buFont typeface="Wingdings" pitchFamily="2" charset="2"/>
              <a:buChar char="ü"/>
            </a:pPr>
            <a:r>
              <a:rPr lang="en-US" sz="2000" dirty="0" smtClean="0"/>
              <a:t>Guidance and Navigation used in Missiles</a:t>
            </a:r>
          </a:p>
          <a:p>
            <a:pPr marL="682461" indent="-682461">
              <a:buFont typeface="Wingdings" panose="05000000000000000000" pitchFamily="2" charset="2"/>
              <a:buChar char="v"/>
            </a:pPr>
            <a:r>
              <a:rPr lang="en-US" sz="2200" dirty="0" smtClean="0"/>
              <a:t>Torpedo is also a under water Missile adopting different Technology for Guidance – SONAR, Propulsion by Batteries</a:t>
            </a:r>
          </a:p>
        </p:txBody>
      </p:sp>
    </p:spTree>
    <p:extLst>
      <p:ext uri="{BB962C8B-B14F-4D97-AF65-F5344CB8AC3E}">
        <p14:creationId xmlns:p14="http://schemas.microsoft.com/office/powerpoint/2010/main" xmlns="" val="32752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4525963"/>
          </a:xfrm>
        </p:spPr>
        <p:txBody>
          <a:bodyPr>
            <a:normAutofit/>
          </a:bodyPr>
          <a:lstStyle/>
          <a:p>
            <a:pPr marL="682461" indent="-682461">
              <a:buNone/>
            </a:pPr>
            <a:r>
              <a:rPr lang="en-US" sz="3000" dirty="0" smtClean="0"/>
              <a:t>MISSILE IS CLASSIFIED BASED ON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endParaRPr lang="en-US" sz="2400" dirty="0" smtClean="0"/>
          </a:p>
          <a:p>
            <a:pPr marL="682461" indent="-682461">
              <a:buFont typeface="Wingdings" panose="05000000000000000000" pitchFamily="2" charset="2"/>
              <a:buChar char="v"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47415576"/>
              </p:ext>
            </p:extLst>
          </p:nvPr>
        </p:nvGraphicFramePr>
        <p:xfrm>
          <a:off x="457200" y="1066800"/>
          <a:ext cx="5325888" cy="5117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3649488"/>
              </a:tblGrid>
              <a:tr h="48421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CLASSIFICATION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TYPES</a:t>
                      </a:r>
                      <a:endParaRPr lang="en-US" sz="1600" dirty="0"/>
                    </a:p>
                  </a:txBody>
                  <a:tcPr anchor="ctr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LAUNCH PLATFORM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SAM(AKASH), SSM(AGNI), </a:t>
                      </a:r>
                    </a:p>
                    <a:p>
                      <a:r>
                        <a:rPr lang="en-US" sz="1600" dirty="0" smtClean="0"/>
                        <a:t>AAM(ASTRA), ASM(ARM)</a:t>
                      </a:r>
                      <a:endParaRPr lang="en-US" sz="1600" dirty="0"/>
                    </a:p>
                  </a:txBody>
                  <a:tcPr anchor="ctr"/>
                </a:tc>
              </a:tr>
              <a:tr h="11887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TARGET ENGAGEMENT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Antitank (NAG), </a:t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Anti</a:t>
                      </a:r>
                      <a:r>
                        <a:rPr lang="en-US" sz="1600" baseline="0" dirty="0" smtClean="0"/>
                        <a:t> Aircraft(ASTRA), </a:t>
                      </a:r>
                      <a:br>
                        <a:rPr lang="en-US" sz="1600" baseline="0" dirty="0" smtClean="0"/>
                      </a:br>
                      <a:r>
                        <a:rPr lang="en-US" sz="1600" baseline="0" dirty="0" smtClean="0"/>
                        <a:t>Anti Ship (</a:t>
                      </a:r>
                      <a:r>
                        <a:rPr lang="en-US" sz="1600" baseline="0" dirty="0" err="1" smtClean="0"/>
                        <a:t>Brahmos</a:t>
                      </a:r>
                      <a:r>
                        <a:rPr lang="en-US" sz="1600" baseline="0" dirty="0" smtClean="0"/>
                        <a:t>) </a:t>
                      </a:r>
                      <a:br>
                        <a:rPr lang="en-US" sz="1600" baseline="0" dirty="0" smtClean="0"/>
                      </a:br>
                      <a:r>
                        <a:rPr lang="en-US" sz="1600" baseline="0" dirty="0" smtClean="0"/>
                        <a:t>Anti Radars (NGARM)</a:t>
                      </a:r>
                      <a:endParaRPr lang="en-US" sz="1600" dirty="0"/>
                    </a:p>
                  </a:txBody>
                  <a:tcPr anchor="ctr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RANGE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SR, MR, LR, ER</a:t>
                      </a:r>
                      <a:r>
                        <a:rPr lang="en-US" sz="1600" baseline="0" dirty="0" smtClean="0"/>
                        <a:t> (ATGM’s)</a:t>
                      </a:r>
                      <a:r>
                        <a:rPr lang="en-US" sz="1600" dirty="0" smtClean="0"/>
                        <a:t/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SRBM, MRBM, IRBM &amp; ICBM (Strategic Missiles)</a:t>
                      </a:r>
                    </a:p>
                    <a:p>
                      <a:endParaRPr lang="en-US" sz="1600" dirty="0" smtClean="0"/>
                    </a:p>
                  </a:txBody>
                  <a:tcPr anchor="ctr"/>
                </a:tc>
              </a:tr>
              <a:tr h="17373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GENERATION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ATGM-(Wire Guided, </a:t>
                      </a:r>
                      <a:r>
                        <a:rPr lang="en-US" sz="1600" baseline="0" dirty="0" smtClean="0"/>
                        <a:t>Semi Automatic, Automatic/Fire and Forget or Lock on before launch)</a:t>
                      </a:r>
                    </a:p>
                    <a:p>
                      <a:endParaRPr lang="en-US" sz="1600" baseline="0" dirty="0" smtClean="0"/>
                    </a:p>
                    <a:p>
                      <a:endParaRPr lang="en-US" sz="1600" baseline="0" dirty="0" smtClean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 descr="Z:\USERS\ENGINEERS\Uday\air to su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704" t="8152" r="4834" b="12082"/>
          <a:stretch>
            <a:fillRect/>
          </a:stretch>
        </p:blipFill>
        <p:spPr bwMode="auto">
          <a:xfrm>
            <a:off x="5943600" y="1752724"/>
            <a:ext cx="2819400" cy="251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52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2" y="2423300"/>
            <a:ext cx="8180689" cy="359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rot="5400000" flipH="1" flipV="1">
            <a:off x="800100" y="3695701"/>
            <a:ext cx="838200" cy="1524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rot="16200000" flipV="1">
            <a:off x="2209800" y="3581401"/>
            <a:ext cx="914400" cy="3048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6200000" flipV="1">
            <a:off x="4495800" y="3581401"/>
            <a:ext cx="914400" cy="3048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 flipH="1" flipV="1">
            <a:off x="7124700" y="3543300"/>
            <a:ext cx="609600" cy="5334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200" y="609602"/>
            <a:ext cx="8229600" cy="553978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 algn="ctr"/>
            <a:r>
              <a:rPr lang="en-US" sz="3000" b="1" dirty="0" smtClean="0"/>
              <a:t>PARTS OF MISSILES</a:t>
            </a:r>
            <a:endParaRPr lang="en-US" sz="3000" b="1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036" t="16473" r="816" b="40698"/>
          <a:stretch>
            <a:fillRect/>
          </a:stretch>
        </p:blipFill>
        <p:spPr bwMode="auto">
          <a:xfrm>
            <a:off x="2514600" y="1524000"/>
            <a:ext cx="1143000" cy="990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834" b="43447"/>
          <a:stretch>
            <a:fillRect/>
          </a:stretch>
        </p:blipFill>
        <p:spPr bwMode="auto">
          <a:xfrm>
            <a:off x="3886200" y="1444777"/>
            <a:ext cx="3158646" cy="122222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>
            <a:stCxn id="9" idx="2"/>
          </p:cNvCxnSpPr>
          <p:nvPr/>
        </p:nvCxnSpPr>
        <p:spPr>
          <a:xfrm rot="5400000">
            <a:off x="2571750" y="2762250"/>
            <a:ext cx="762000" cy="2667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4991100" y="2781300"/>
            <a:ext cx="609600" cy="381000"/>
          </a:xfrm>
          <a:prstGeom prst="straightConnector1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210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295400"/>
            <a:ext cx="5715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548680"/>
            <a:ext cx="7704856" cy="969476"/>
          </a:xfrm>
          <a:prstGeom prst="rect">
            <a:avLst/>
          </a:prstGeom>
          <a:noFill/>
        </p:spPr>
        <p:txBody>
          <a:bodyPr wrap="square" lIns="91418" tIns="45710" rIns="91418" bIns="45710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dirty="0" smtClean="0"/>
          </a:p>
          <a:p>
            <a:pPr marL="285681" indent="-28568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9873839"/>
              </p:ext>
            </p:extLst>
          </p:nvPr>
        </p:nvGraphicFramePr>
        <p:xfrm>
          <a:off x="467545" y="692697"/>
          <a:ext cx="8208912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1656184"/>
                <a:gridCol w="216024"/>
                <a:gridCol w="4104456"/>
              </a:tblGrid>
              <a:tr h="561293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CLASSIFICATION OF MISSILES: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822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ANTI TANK GUIDED MISSILE (ATGM)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en-US" sz="1600" dirty="0" smtClean="0"/>
                        <a:t>NAG/HELINA,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SPIKE MR,</a:t>
                      </a:r>
                      <a:r>
                        <a:rPr lang="en-US" sz="1600" baseline="0" dirty="0" smtClean="0"/>
                        <a:t> LR, ER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9822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SURFACE TO AIR MISSILE (SAM)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en-US" sz="1600" dirty="0" smtClean="0"/>
                        <a:t>AKASH,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LRSAM,</a:t>
                      </a:r>
                      <a:r>
                        <a:rPr lang="en-US" sz="1600" baseline="0" dirty="0" smtClean="0"/>
                        <a:t> MRSAM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9822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AIR TO AIR MISSILE (AAM)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en-US" sz="1600" dirty="0" smtClean="0"/>
                        <a:t>ASTRA,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R-70,</a:t>
                      </a:r>
                      <a:r>
                        <a:rPr lang="en-US" sz="1600" baseline="0" dirty="0" smtClean="0"/>
                        <a:t> R-63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5612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AIR TO SURFACE (ASM)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 smtClean="0"/>
                        <a:t>NIRBHAY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14032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SURFACE TO SURFACE (SSM)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en-US" sz="1600" dirty="0" smtClean="0"/>
                        <a:t>AGNI</a:t>
                      </a:r>
                      <a:r>
                        <a:rPr lang="en-US" sz="1600" baseline="0" dirty="0" smtClean="0"/>
                        <a:t>-I, II, III, IV &amp; V </a:t>
                      </a:r>
                      <a:r>
                        <a:rPr lang="en-US" sz="1600" dirty="0" smtClean="0"/>
                        <a:t>PRITHVI-I, II,III &amp; DHANUSH, K-15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Image result for nag miss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393" y="1332347"/>
            <a:ext cx="1363769" cy="87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Image result for spike lr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6" descr="Image result for spike lr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6" y="1268762"/>
            <a:ext cx="1363311" cy="87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9734" y="2254371"/>
            <a:ext cx="9525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279"/>
          <a:stretch/>
        </p:blipFill>
        <p:spPr bwMode="auto">
          <a:xfrm>
            <a:off x="4644008" y="4200155"/>
            <a:ext cx="1512168" cy="524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1736" y="4869160"/>
            <a:ext cx="1566448" cy="117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 descr="Image result for prithvi missiles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/>
        </p:blipFill>
        <p:spPr bwMode="auto">
          <a:xfrm>
            <a:off x="6228289" y="4876416"/>
            <a:ext cx="863387" cy="114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mage result for akash missile singl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78919"/>
            <a:ext cx="1471418" cy="84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Image result for astra missil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00600" y="3276600"/>
            <a:ext cx="1066800" cy="91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122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6112028"/>
              </p:ext>
            </p:extLst>
          </p:nvPr>
        </p:nvGraphicFramePr>
        <p:xfrm>
          <a:off x="381000" y="609600"/>
          <a:ext cx="8411759" cy="534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429"/>
                <a:gridCol w="1197429"/>
                <a:gridCol w="1197429"/>
                <a:gridCol w="1314269"/>
                <a:gridCol w="122644"/>
                <a:gridCol w="987701"/>
                <a:gridCol w="1197429"/>
                <a:gridCol w="1197429"/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MISSILE </a:t>
                      </a:r>
                      <a:endParaRPr lang="en-US" sz="16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RANGE KM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AIRFRAME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PROPULLSION</a:t>
                      </a:r>
                    </a:p>
                    <a:p>
                      <a:pPr algn="ctr"/>
                      <a:r>
                        <a:rPr lang="en-US" sz="1600" dirty="0" smtClean="0"/>
                        <a:t>/PROPELLANT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GUIDANCE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WARHEAD</a:t>
                      </a:r>
                    </a:p>
                  </a:txBody>
                  <a:tcPr anchor="ctr"/>
                </a:tc>
              </a:tr>
              <a:tr h="274320">
                <a:tc gridSpan="8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2"/>
                          </a:solidFill>
                        </a:rPr>
                        <a:t>ATGM</a:t>
                      </a:r>
                      <a:endParaRPr lang="en-US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b="1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KONKORS-M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4.0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Al.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Alloy 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(HE-15) &amp;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Composite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FRP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Solid / DB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Wire Guidance 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NA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Tandem</a:t>
                      </a:r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NAG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(HE-15)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/</a:t>
                      </a:r>
                      <a:r>
                        <a:rPr lang="en-US" sz="1500" baseline="0" dirty="0" smtClean="0"/>
                        <a:t> DB (NCNG-RDX)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Seeker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</a:t>
                      </a:r>
                      <a:r>
                        <a:rPr lang="en-US" sz="1500" baseline="0" dirty="0" smtClean="0"/>
                        <a:t> Seeker</a:t>
                      </a:r>
                    </a:p>
                    <a:p>
                      <a:pPr algn="ctr"/>
                      <a:r>
                        <a:rPr lang="en-US" sz="1500" baseline="0" dirty="0" smtClean="0"/>
                        <a:t>(Imaging Infrared 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HELINA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 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(HE-15)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/ DB (NCNG-RDX)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Seeker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</a:t>
                      </a:r>
                      <a:r>
                        <a:rPr lang="en-US" sz="1500" baseline="0" dirty="0" smtClean="0"/>
                        <a:t>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SPIKE MR</a:t>
                      </a:r>
                      <a:endParaRPr lang="en-US" sz="15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2.5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 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(HE-20)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Solid / DB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Composite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 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SPIKE LR</a:t>
                      </a:r>
                      <a:endParaRPr lang="en-US" sz="15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4.0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(HE-20)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Solid / DB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Composite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IIR/CCD (Charge coupled Device)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 smtClean="0"/>
                        <a:t>SPIKE ER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/>
                        <a:t>8.0</a:t>
                      </a:r>
                      <a:endParaRPr lang="en-US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(HE-20)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Solid / DB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Composite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IIR/CCD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195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46571024"/>
              </p:ext>
            </p:extLst>
          </p:nvPr>
        </p:nvGraphicFramePr>
        <p:xfrm>
          <a:off x="304800" y="624840"/>
          <a:ext cx="8575040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066800"/>
                <a:gridCol w="1295400"/>
                <a:gridCol w="116840"/>
                <a:gridCol w="1219200"/>
                <a:gridCol w="1219200"/>
                <a:gridCol w="1219200"/>
                <a:gridCol w="1219200"/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MISSILE 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RANGE KM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AIRFRAME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PROPULLSION</a:t>
                      </a:r>
                    </a:p>
                    <a:p>
                      <a:pPr algn="ctr"/>
                      <a:r>
                        <a:rPr lang="en-US" sz="1400" dirty="0" smtClean="0"/>
                        <a:t>/PROPELLANT</a:t>
                      </a:r>
                      <a:endParaRPr lang="en-US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GUIDANCE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WARHEAD</a:t>
                      </a:r>
                    </a:p>
                  </a:txBody>
                  <a:tcPr anchor="ctr"/>
                </a:tc>
              </a:tr>
              <a:tr h="370840"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 smtClean="0">
                          <a:solidFill>
                            <a:schemeClr val="accent2"/>
                          </a:solidFill>
                        </a:rPr>
                        <a:t>AAM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ASTRA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80-110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/ Composite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INS+RF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RF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 (KU-BAND)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ASTRA MK-II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120+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/ Composite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INS+RF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RF 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(KU-BAND)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 smtClean="0">
                          <a:solidFill>
                            <a:schemeClr val="accent2"/>
                          </a:solidFill>
                        </a:rPr>
                        <a:t>ASM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NGARM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40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AA2014+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/ Composite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PNG+BROAD BAND</a:t>
                      </a:r>
                      <a:r>
                        <a:rPr lang="en-US" sz="1500" baseline="0" dirty="0" smtClean="0"/>
                        <a:t> RF SEEKER</a:t>
                      </a:r>
                      <a:endParaRPr lang="en-US" sz="15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Passive Seeker</a:t>
                      </a:r>
                    </a:p>
                    <a:p>
                      <a:pPr algn="ctr"/>
                      <a:r>
                        <a:rPr lang="en-US" sz="1500" dirty="0" smtClean="0"/>
                        <a:t> (1-18GHz)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Airburst / Impact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 smtClean="0">
                          <a:solidFill>
                            <a:schemeClr val="accent2"/>
                          </a:solidFill>
                        </a:rPr>
                        <a:t>CRUISE</a:t>
                      </a:r>
                      <a:r>
                        <a:rPr lang="en-US" sz="1500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BRAHMOS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300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Al. Alloy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(HE-20 &amp;HE-15)+MDN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Composite + Liquid</a:t>
                      </a:r>
                      <a:r>
                        <a:rPr lang="en-US" sz="1500" baseline="0" dirty="0" smtClean="0"/>
                        <a:t> </a:t>
                      </a:r>
                      <a:r>
                        <a:rPr lang="en-US" sz="1500" dirty="0" smtClean="0"/>
                        <a:t>Ramjet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INS+RF Seeker + RF Altimeter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X-Band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Impact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BRAHMOS-NG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600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Al. Alloy</a:t>
                      </a:r>
                      <a:br>
                        <a:rPr lang="en-US" sz="1500" dirty="0" smtClean="0"/>
                      </a:br>
                      <a:r>
                        <a:rPr lang="en-US" sz="1500" dirty="0" smtClean="0"/>
                        <a:t>(HE-20&amp;HE-15)+MDN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Composite + Liquid</a:t>
                      </a:r>
                      <a:r>
                        <a:rPr lang="en-US" sz="1500" baseline="0" dirty="0" smtClean="0"/>
                        <a:t> </a:t>
                      </a:r>
                      <a:r>
                        <a:rPr lang="en-US" sz="1500" dirty="0" smtClean="0"/>
                        <a:t>Ramjet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INS+RF Seeker + RF Altimeter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X-Band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Impact</a:t>
                      </a:r>
                      <a:endParaRPr lang="en-US" sz="15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7837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21871291"/>
              </p:ext>
            </p:extLst>
          </p:nvPr>
        </p:nvGraphicFramePr>
        <p:xfrm>
          <a:off x="304800" y="629920"/>
          <a:ext cx="8534400" cy="431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371600"/>
                <a:gridCol w="1066800"/>
                <a:gridCol w="1219200"/>
                <a:gridCol w="1219200"/>
              </a:tblGrid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MISSILE 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RANGE KM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AIRFRAME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PROPULLSION</a:t>
                      </a:r>
                    </a:p>
                    <a:p>
                      <a:pPr algn="ctr"/>
                      <a:r>
                        <a:rPr lang="en-US" sz="1400" dirty="0" smtClean="0"/>
                        <a:t>/PROPELLANT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GUIDANCE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WARHEAD</a:t>
                      </a:r>
                    </a:p>
                  </a:txBody>
                  <a:tcPr anchor="ctr"/>
                </a:tc>
              </a:tr>
              <a:tr h="370840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 smtClean="0">
                          <a:solidFill>
                            <a:schemeClr val="accent2"/>
                          </a:solidFill>
                        </a:rPr>
                        <a:t>SAM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AKASH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25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</a:p>
                    <a:p>
                      <a:pPr algn="ctr"/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</a:t>
                      </a:r>
                      <a:r>
                        <a:rPr lang="en-US" sz="1500" baseline="0" dirty="0" smtClean="0"/>
                        <a:t> /</a:t>
                      </a:r>
                      <a:r>
                        <a:rPr lang="en-US" sz="1500" dirty="0" smtClean="0"/>
                        <a:t>Composite </a:t>
                      </a:r>
                      <a:r>
                        <a:rPr lang="en-US" sz="1500" baseline="0" dirty="0" smtClean="0"/>
                        <a:t>(Ramjet)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CLOS</a:t>
                      </a:r>
                      <a:r>
                        <a:rPr lang="en-US" sz="1500" baseline="0" dirty="0" smtClean="0"/>
                        <a:t> (command to line of site)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NA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AKASH S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25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</a:p>
                    <a:p>
                      <a:pPr algn="ctr"/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</a:t>
                      </a:r>
                      <a:r>
                        <a:rPr lang="en-US" sz="1500" baseline="0" dirty="0" smtClean="0"/>
                        <a:t> /</a:t>
                      </a:r>
                      <a:r>
                        <a:rPr lang="en-US" sz="1500" dirty="0" smtClean="0"/>
                        <a:t>Composite </a:t>
                      </a:r>
                      <a:r>
                        <a:rPr lang="en-US" sz="1500" baseline="0" dirty="0" smtClean="0"/>
                        <a:t>(Ramjet)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CLOS +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RF (KU-Band)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AKASH NG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HE-20+</a:t>
                      </a:r>
                    </a:p>
                    <a:p>
                      <a:pPr algn="ctr"/>
                      <a:r>
                        <a:rPr lang="en-US" sz="1500" dirty="0" smtClean="0"/>
                        <a:t>MDN-250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Solid / Composite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CLOS +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RF (KU-Band)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MRSAM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HE-20+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MDN-250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Solid / Composite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Inertial + Seeker 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X-Band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bg1"/>
                          </a:solidFill>
                        </a:rPr>
                        <a:t>LRSAM</a:t>
                      </a:r>
                      <a:endParaRPr lang="en-US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HE-20+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MDN-250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Solid / Composite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Inertial + Seeker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X-Band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Pre fragmented</a:t>
                      </a:r>
                      <a:r>
                        <a:rPr lang="en-US" sz="1500" baseline="0" dirty="0" smtClean="0"/>
                        <a:t> </a:t>
                      </a:r>
                      <a:endParaRPr lang="en-US" sz="150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352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6112028"/>
              </p:ext>
            </p:extLst>
          </p:nvPr>
        </p:nvGraphicFramePr>
        <p:xfrm>
          <a:off x="381000" y="609600"/>
          <a:ext cx="8411759" cy="534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429"/>
                <a:gridCol w="1197429"/>
                <a:gridCol w="1197429"/>
                <a:gridCol w="1314269"/>
                <a:gridCol w="122644"/>
                <a:gridCol w="987701"/>
                <a:gridCol w="1197429"/>
                <a:gridCol w="1197429"/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MISSILE </a:t>
                      </a:r>
                      <a:endParaRPr lang="en-US" sz="16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RANGE KM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AIRFRAME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PROPULLSION</a:t>
                      </a:r>
                    </a:p>
                    <a:p>
                      <a:pPr algn="ctr"/>
                      <a:r>
                        <a:rPr lang="en-US" sz="1600" dirty="0" smtClean="0"/>
                        <a:t>/PROPELLANT</a:t>
                      </a:r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GUIDANCE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WARHEAD</a:t>
                      </a:r>
                    </a:p>
                  </a:txBody>
                  <a:tcPr anchor="ctr"/>
                </a:tc>
              </a:tr>
              <a:tr h="274320">
                <a:tc gridSpan="8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2"/>
                          </a:solidFill>
                        </a:rPr>
                        <a:t>ATGM</a:t>
                      </a:r>
                      <a:endParaRPr lang="en-US" sz="16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b="1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KONKORS-M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4.0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Al.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Alloy 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(HE-15) &amp;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Composite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FRP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Solid / DB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Wire Guidance 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NA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Tandem</a:t>
                      </a:r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NAG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(HE-15)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/</a:t>
                      </a:r>
                      <a:r>
                        <a:rPr lang="en-US" sz="1500" baseline="0" dirty="0" smtClean="0"/>
                        <a:t> DB (NCNG-RDX)</a:t>
                      </a:r>
                      <a:endParaRPr lang="en-US" sz="15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Seeker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</a:t>
                      </a:r>
                      <a:r>
                        <a:rPr lang="en-US" sz="1500" baseline="0" dirty="0" smtClean="0"/>
                        <a:t> Seeker</a:t>
                      </a:r>
                    </a:p>
                    <a:p>
                      <a:pPr algn="ctr"/>
                      <a:r>
                        <a:rPr lang="en-US" sz="1500" baseline="0" dirty="0" smtClean="0"/>
                        <a:t>(Imaging Infrared )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HELINA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7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 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(HE-15)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Solid / DB (NCNG-RDX)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Seeker</a:t>
                      </a:r>
                      <a:endParaRPr 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</a:t>
                      </a:r>
                      <a:r>
                        <a:rPr lang="en-US" sz="1500" baseline="0" dirty="0" smtClean="0"/>
                        <a:t> Seeker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SPIKE MR</a:t>
                      </a:r>
                      <a:endParaRPr lang="en-US" sz="15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2.5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 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(HE-20)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Solid / DB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Composite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 Seeker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SPIKE LR</a:t>
                      </a:r>
                      <a:endParaRPr lang="en-US" sz="1500" dirty="0"/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4.0</a:t>
                      </a:r>
                      <a:endParaRPr lang="en-US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(HE-20)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Solid / DB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Composite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IIR/CCD (Charge coupled Device)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dirty="0"/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 smtClean="0"/>
                        <a:t>SPIKE ER</a:t>
                      </a: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0" dirty="0" smtClean="0"/>
                        <a:t>8.0</a:t>
                      </a:r>
                      <a:endParaRPr lang="en-US" sz="15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Al-Alloy</a:t>
                      </a:r>
                      <a:br>
                        <a:rPr lang="en-US" sz="15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 (HE-20)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Solid / DB</a:t>
                      </a:r>
                      <a:r>
                        <a:rPr lang="en-US" sz="15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smtClean="0">
                          <a:solidFill>
                            <a:schemeClr val="tx1"/>
                          </a:solidFill>
                        </a:rPr>
                        <a:t>Composite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Seeker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/>
                        <a:t>IIR/CCD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/>
                        <a:t>Tandem</a:t>
                      </a:r>
                    </a:p>
                    <a:p>
                      <a:pPr algn="ctr"/>
                      <a:endParaRPr lang="en-US" sz="1500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195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ANTITANK GUIDED MISSILES</a:t>
            </a:r>
          </a:p>
        </p:txBody>
      </p:sp>
      <p:pic>
        <p:nvPicPr>
          <p:cNvPr id="1026" name="Picture 2" descr="[​IMG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923778"/>
            <a:ext cx="2667000" cy="136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21947" y="2286000"/>
            <a:ext cx="2137508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AGM-114R HELLFIRE</a:t>
            </a:r>
            <a:endParaRPr lang="en-US" dirty="0"/>
          </a:p>
        </p:txBody>
      </p:sp>
      <p:pic>
        <p:nvPicPr>
          <p:cNvPr id="1028" name="Picture 4" descr="https://upload.wikimedia.org/wikipedia/commons/9/9c/Lockheed_Martin_Hellfire_II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47" b="31068"/>
          <a:stretch/>
        </p:blipFill>
        <p:spPr bwMode="auto">
          <a:xfrm>
            <a:off x="1458547" y="1879118"/>
            <a:ext cx="1665654" cy="40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8/86/SPIKE_ATG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914400"/>
            <a:ext cx="2565400" cy="136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12324" y="2286000"/>
            <a:ext cx="1763753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Spike-MR/LR/ER</a:t>
            </a:r>
            <a:endParaRPr lang="en-US" dirty="0"/>
          </a:p>
        </p:txBody>
      </p:sp>
      <p:pic>
        <p:nvPicPr>
          <p:cNvPr id="1032" name="Picture 8" descr="http://www.armyrecognition.com/images/stories/north_america/united_states/weapons/javelin/pictures1/javelin_missile_US-Army_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26" t="30897" b="2317"/>
          <a:stretch/>
        </p:blipFill>
        <p:spPr bwMode="auto">
          <a:xfrm>
            <a:off x="5943600" y="914402"/>
            <a:ext cx="2743200" cy="136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477000" y="2286000"/>
            <a:ext cx="1551450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Javelin Missile</a:t>
            </a:r>
            <a:endParaRPr lang="en-US" dirty="0"/>
          </a:p>
        </p:txBody>
      </p:sp>
      <p:pic>
        <p:nvPicPr>
          <p:cNvPr id="1034" name="Picture 10" descr="[​IMG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1" y="2667000"/>
            <a:ext cx="2667001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44856" y="3821668"/>
            <a:ext cx="1491690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BGM-71 TOW</a:t>
            </a:r>
            <a:endParaRPr lang="en-US" dirty="0"/>
          </a:p>
        </p:txBody>
      </p:sp>
      <p:pic>
        <p:nvPicPr>
          <p:cNvPr id="1040" name="Picture 16" descr="http://www.army-technology.com/uploads/newsarticle/4159253/images/448830/large/7l-image-kornet-e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667003"/>
            <a:ext cx="2743200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709916" y="3810001"/>
            <a:ext cx="1214884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 err="1" smtClean="0"/>
              <a:t>Kornet</a:t>
            </a:r>
            <a:r>
              <a:rPr lang="en-US" b="1" dirty="0" smtClean="0"/>
              <a:t>-EM</a:t>
            </a:r>
            <a:endParaRPr lang="en-US" dirty="0"/>
          </a:p>
        </p:txBody>
      </p:sp>
      <p:pic>
        <p:nvPicPr>
          <p:cNvPr id="1042" name="Picture 18" descr="http://3.bp.blogspot.com/_o_no4M2xEPY/TBd6xq63I_I/AAAAAAAAKnY/XvR8av7_PjA/s1600/DSC05254-721189-77458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28577"/>
            <a:ext cx="2667002" cy="141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80410" y="5644635"/>
            <a:ext cx="1410964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Nag (missile)</a:t>
            </a:r>
            <a:endParaRPr lang="en-US" dirty="0"/>
          </a:p>
        </p:txBody>
      </p:sp>
      <p:pic>
        <p:nvPicPr>
          <p:cNvPr id="1044" name="Picture 20" descr="[​IMG]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2000" y="4228577"/>
            <a:ext cx="2565400" cy="141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865976" y="5638800"/>
            <a:ext cx="1056443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 err="1"/>
              <a:t>Mızrak</a:t>
            </a:r>
            <a:r>
              <a:rPr lang="en-US" b="1" dirty="0"/>
              <a:t>-U</a:t>
            </a:r>
            <a:endParaRPr lang="en-US" dirty="0"/>
          </a:p>
        </p:txBody>
      </p:sp>
      <p:pic>
        <p:nvPicPr>
          <p:cNvPr id="1054" name="Picture 30" descr="[​IMG]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657" b="26657"/>
          <a:stretch/>
        </p:blipFill>
        <p:spPr bwMode="auto">
          <a:xfrm>
            <a:off x="5943600" y="4228577"/>
            <a:ext cx="2743200" cy="14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6508741" y="5644635"/>
            <a:ext cx="1730923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PARS 3 / TIGRAT</a:t>
            </a:r>
            <a:endParaRPr lang="en-US" dirty="0"/>
          </a:p>
        </p:txBody>
      </p:sp>
      <p:pic>
        <p:nvPicPr>
          <p:cNvPr id="1056" name="Picture 32" descr="[​IMG]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1200" y="2667000"/>
            <a:ext cx="2590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3980581" y="3859243"/>
            <a:ext cx="1132041" cy="36933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dirty="0"/>
              <a:t>MILAN ER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1869051"/>
            <a:ext cx="473206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US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271329" y="1869051"/>
            <a:ext cx="909223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ISRAEL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80790" y="1869051"/>
            <a:ext cx="473206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US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894277" y="3562290"/>
            <a:ext cx="963725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RUSSIA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7201" y="5238690"/>
            <a:ext cx="808235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INDIA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867401" y="5257800"/>
            <a:ext cx="1298753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GERMANY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190668" y="5181600"/>
            <a:ext cx="1116011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TURKISH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57200" y="3486090"/>
            <a:ext cx="473206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US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00402" y="3562290"/>
            <a:ext cx="1031051" cy="400110"/>
          </a:xfrm>
          <a:prstGeom prst="rect">
            <a:avLst/>
          </a:prstGeom>
          <a:noFill/>
        </p:spPr>
        <p:txBody>
          <a:bodyPr wrap="none" lIns="91418" tIns="45710" rIns="91418" bIns="45710">
            <a:spAutoFit/>
          </a:bodyPr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FRANCE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746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04800"/>
            <a:ext cx="9171296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7925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2828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83820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   ROCKET </a:t>
            </a:r>
            <a:r>
              <a:rPr lang="en-US" sz="4000" dirty="0" smtClean="0">
                <a:solidFill>
                  <a:srgbClr val="FF0000"/>
                </a:solidFill>
              </a:rPr>
              <a:t>PROPULSION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6236" y="2207243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                                             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546086"/>
            <a:ext cx="7467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4B17A9"/>
                </a:solidFill>
              </a:rPr>
              <a:t>Propulsion  ( Greek word  )  propellerie    pellerie---push: pro--- forward</a:t>
            </a:r>
          </a:p>
          <a:p>
            <a:r>
              <a:rPr lang="en-US" sz="3200" dirty="0" smtClean="0">
                <a:solidFill>
                  <a:srgbClr val="4B17A9"/>
                </a:solidFill>
              </a:rPr>
              <a:t>Propulsion------push forward</a:t>
            </a:r>
          </a:p>
          <a:p>
            <a:r>
              <a:rPr lang="en-US" sz="3200" dirty="0" smtClean="0">
                <a:solidFill>
                  <a:srgbClr val="4B17A9"/>
                </a:solidFill>
              </a:rPr>
              <a:t>Pushing object in space- rocket propulsion.</a:t>
            </a:r>
          </a:p>
          <a:p>
            <a:r>
              <a:rPr lang="en-US" sz="3200" dirty="0" smtClean="0">
                <a:solidFill>
                  <a:srgbClr val="4B17A9"/>
                </a:solidFill>
              </a:rPr>
              <a:t>                                   or</a:t>
            </a:r>
          </a:p>
          <a:p>
            <a:r>
              <a:rPr lang="en-US" sz="3200" dirty="0" smtClean="0">
                <a:solidFill>
                  <a:srgbClr val="4B17A9"/>
                </a:solidFill>
              </a:rPr>
              <a:t>Imparting momentum(mass*velocity) to the object in space.</a:t>
            </a:r>
            <a:endParaRPr lang="en-US" sz="3200" dirty="0">
              <a:solidFill>
                <a:srgbClr val="4B17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759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85800"/>
            <a:ext cx="6705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>
                <a:solidFill>
                  <a:srgbClr val="FF0000"/>
                </a:solidFill>
              </a:rPr>
              <a:t>                                          SPACE                                 </a:t>
            </a:r>
            <a:r>
              <a:rPr lang="en-IN" sz="2400" dirty="0" smtClean="0"/>
              <a:t> </a:t>
            </a:r>
            <a:r>
              <a:rPr lang="en-IN" sz="2400" dirty="0" err="1" smtClean="0"/>
              <a:t>SPACE</a:t>
            </a:r>
            <a:r>
              <a:rPr lang="en-IN" sz="2400" dirty="0" smtClean="0"/>
              <a:t> IS END LESS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1.5 x10    galaxies    in observable space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one galaxy in </a:t>
            </a:r>
            <a:r>
              <a:rPr lang="en-IN" sz="2400" dirty="0" err="1" smtClean="0"/>
              <a:t>wich</a:t>
            </a:r>
            <a:r>
              <a:rPr lang="en-IN" sz="2400" dirty="0" smtClean="0"/>
              <a:t> we belong is </a:t>
            </a:r>
            <a:r>
              <a:rPr lang="en-IN" sz="2400" dirty="0" err="1" smtClean="0"/>
              <a:t>milkyway</a:t>
            </a:r>
            <a:endParaRPr lang="en-IN" sz="2400" dirty="0" smtClean="0"/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it consists of---large </a:t>
            </a:r>
            <a:r>
              <a:rPr lang="en-IN" sz="2400" dirty="0" err="1" smtClean="0"/>
              <a:t>no.of</a:t>
            </a:r>
            <a:r>
              <a:rPr lang="en-IN" sz="2400" dirty="0" smtClean="0"/>
              <a:t> </a:t>
            </a:r>
            <a:r>
              <a:rPr lang="en-IN" sz="2400" dirty="0" err="1" smtClean="0"/>
              <a:t>stars,dark</a:t>
            </a:r>
            <a:r>
              <a:rPr lang="en-IN" sz="2400" dirty="0" smtClean="0"/>
              <a:t> matter ,dust ,</a:t>
            </a:r>
            <a:r>
              <a:rPr lang="en-IN" sz="2400" dirty="0" err="1" smtClean="0"/>
              <a:t>gas,black</a:t>
            </a:r>
            <a:r>
              <a:rPr lang="en-IN" sz="2400" dirty="0" smtClean="0"/>
              <a:t> holes etc</a:t>
            </a:r>
          </a:p>
          <a:p>
            <a:pPr>
              <a:buFont typeface="Arial" pitchFamily="34" charset="0"/>
              <a:buChar char="•"/>
            </a:pPr>
            <a:endParaRPr lang="en-IN" sz="2400" dirty="0" smtClean="0"/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its diameter is 1000 light years   (10    km) width is 250 light years</a:t>
            </a:r>
          </a:p>
          <a:p>
            <a:pPr>
              <a:buFont typeface="Arial" pitchFamily="34" charset="0"/>
              <a:buChar char="•"/>
            </a:pPr>
            <a:r>
              <a:rPr lang="en-IN" sz="2400" dirty="0" smtClean="0"/>
              <a:t>Solar system  -one </a:t>
            </a:r>
            <a:r>
              <a:rPr lang="en-IN" sz="2400" smtClean="0"/>
              <a:t>star  sun &amp;</a:t>
            </a:r>
            <a:r>
              <a:rPr lang="en-IN" sz="2400" dirty="0" smtClean="0"/>
              <a:t>8 planets (mercury,venus,earth,mars,jupitor,saturn,urinus, nephune)</a:t>
            </a:r>
          </a:p>
          <a:p>
            <a:pPr>
              <a:buFont typeface="Arial" pitchFamily="34" charset="0"/>
              <a:buChar char="•"/>
            </a:pPr>
            <a:endParaRPr lang="en-IN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95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C:\Users\Administrator\Desktop\plane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1" descr="C:\Users\Administrator\Desktop\temp-al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00426" y="7919088"/>
            <a:ext cx="6038826" cy="7131651"/>
          </a:xfrm>
          <a:prstGeom prst="rect">
            <a:avLst/>
          </a:prstGeom>
          <a:noFill/>
        </p:spPr>
      </p:pic>
      <p:pic>
        <p:nvPicPr>
          <p:cNvPr id="68610" name="Picture 2" descr="C:\Users\Administrator\Desktop\temp-al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92720"/>
            <a:ext cx="5401535" cy="6565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86800" cy="6049962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en-US" sz="1600" b="1" dirty="0" smtClean="0">
                <a:solidFill>
                  <a:srgbClr val="FFFF99"/>
                </a:solidFill>
              </a:rPr>
              <a:t>					</a:t>
            </a: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b="1" dirty="0" smtClean="0"/>
              <a:t/>
            </a:r>
            <a:br>
              <a:rPr lang="en-US" sz="1600" b="1" dirty="0" smtClean="0"/>
            </a:br>
            <a:endParaRPr lang="en-US" sz="2400" b="1" dirty="0" smtClean="0">
              <a:solidFill>
                <a:srgbClr val="FFFF66"/>
              </a:solidFill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95250" y="103188"/>
            <a:ext cx="8972550" cy="6621462"/>
          </a:xfrm>
          <a:prstGeom prst="rect">
            <a:avLst/>
          </a:prstGeom>
          <a:noFill/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0" y="856357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31788" indent="-265113" algn="l">
              <a:buClr>
                <a:srgbClr val="FF0000"/>
              </a:buClr>
              <a:buFontTx/>
              <a:buChar char="•"/>
            </a:pPr>
            <a:r>
              <a:rPr lang="en-US" sz="2400" dirty="0">
                <a:solidFill>
                  <a:srgbClr val="4B17A9"/>
                </a:solidFill>
                <a:latin typeface="Times New Roman" charset="0"/>
              </a:rPr>
              <a:t>Rocket/ Missile </a:t>
            </a:r>
            <a:r>
              <a:rPr lang="en-US" sz="2400" dirty="0" smtClean="0">
                <a:solidFill>
                  <a:srgbClr val="4B17A9"/>
                </a:solidFill>
                <a:latin typeface="Times New Roman" charset="0"/>
              </a:rPr>
              <a:t>:Is a device </a:t>
            </a:r>
            <a:r>
              <a:rPr lang="en-US" sz="2400" dirty="0">
                <a:solidFill>
                  <a:srgbClr val="4B17A9"/>
                </a:solidFill>
                <a:latin typeface="Times New Roman" charset="0"/>
              </a:rPr>
              <a:t>to deliver payload to the desired destination</a:t>
            </a: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endParaRPr lang="en-US" sz="2400" dirty="0">
              <a:solidFill>
                <a:srgbClr val="4B17A9"/>
              </a:solidFill>
              <a:latin typeface="Times New Roman" charset="0"/>
            </a:endParaRP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r>
              <a:rPr lang="en-US" sz="2400" dirty="0">
                <a:solidFill>
                  <a:srgbClr val="4B17A9"/>
                </a:solidFill>
                <a:latin typeface="Times New Roman" charset="0"/>
              </a:rPr>
              <a:t>Propulsion system is one of the major sub systems of a rocket or missile</a:t>
            </a: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endParaRPr lang="en-US" sz="2400" dirty="0">
              <a:solidFill>
                <a:srgbClr val="4B17A9"/>
              </a:solidFill>
              <a:latin typeface="Times New Roman" charset="0"/>
            </a:endParaRP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r>
              <a:rPr lang="en-US" sz="2400" dirty="0">
                <a:solidFill>
                  <a:srgbClr val="4B17A9"/>
                </a:solidFill>
                <a:latin typeface="Times New Roman" charset="0"/>
              </a:rPr>
              <a:t>Propellant produces high thermal energy and converts this to transnational kinetic energy by ejecting low molecular weight combustion products through nozzle to achieve propulsive thrust</a:t>
            </a: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endParaRPr lang="en-US" sz="2400" dirty="0">
              <a:solidFill>
                <a:srgbClr val="4B17A9"/>
              </a:solidFill>
              <a:latin typeface="Times New Roman" charset="0"/>
            </a:endParaRP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r>
              <a:rPr lang="en-US" sz="2400" dirty="0">
                <a:solidFill>
                  <a:srgbClr val="4B17A9"/>
                </a:solidFill>
                <a:latin typeface="Times New Roman" charset="0"/>
              </a:rPr>
              <a:t>Most common propulsion system – chemical propulsion</a:t>
            </a: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endParaRPr lang="en-US" sz="2400" dirty="0">
              <a:solidFill>
                <a:srgbClr val="4B17A9"/>
              </a:solidFill>
              <a:latin typeface="Times New Roman" charset="0"/>
            </a:endParaRP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r>
              <a:rPr lang="en-US" sz="2400" dirty="0">
                <a:solidFill>
                  <a:srgbClr val="4B17A9"/>
                </a:solidFill>
                <a:latin typeface="Times New Roman" charset="0"/>
              </a:rPr>
              <a:t>Propellants: Solid/ liquid/ Hybrid system according to their physical state with their own merits and demerits</a:t>
            </a: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endParaRPr lang="en-US" sz="2400" dirty="0">
              <a:solidFill>
                <a:srgbClr val="4B17A9"/>
              </a:solidFill>
              <a:latin typeface="Times New Roman" charset="0"/>
            </a:endParaRPr>
          </a:p>
          <a:p>
            <a:pPr marL="331788" indent="-265113" algn="l">
              <a:buClr>
                <a:srgbClr val="FF0000"/>
              </a:buClr>
              <a:buFontTx/>
              <a:buChar char="•"/>
            </a:pPr>
            <a:r>
              <a:rPr lang="en-US" sz="2400" dirty="0">
                <a:solidFill>
                  <a:srgbClr val="4B17A9"/>
                </a:solidFill>
                <a:latin typeface="Times New Roman" charset="0"/>
              </a:rPr>
              <a:t>Energy wise liquid propellants are superior to solid propellants.</a:t>
            </a:r>
          </a:p>
        </p:txBody>
      </p:sp>
      <p:sp>
        <p:nvSpPr>
          <p:cNvPr id="5" name="TextBox 4"/>
          <p:cNvSpPr txBox="1"/>
          <p:nvPr/>
        </p:nvSpPr>
        <p:spPr>
          <a:xfrm flipH="1">
            <a:off x="3429000" y="381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>
                <a:solidFill>
                  <a:srgbClr val="FF0000"/>
                </a:solidFill>
              </a:rPr>
              <a:t>ROCKET</a:t>
            </a:r>
            <a:endParaRPr lang="en-IN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</TotalTime>
  <Words>1441</Words>
  <Application>Microsoft Office PowerPoint</Application>
  <PresentationFormat>On-screen Show (4:3)</PresentationFormat>
  <Paragraphs>447</Paragraphs>
  <Slides>37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Office Theme</vt:lpstr>
      <vt:lpstr>Drawing</vt:lpstr>
      <vt:lpstr>INTRODUCTION &amp; FUNDAMENTALS OF                 ROCKET PROPULSION</vt:lpstr>
      <vt:lpstr>Slide 2</vt:lpstr>
      <vt:lpstr>Slide 3</vt:lpstr>
      <vt:lpstr>Slide 4</vt:lpstr>
      <vt:lpstr>Slide 5</vt:lpstr>
      <vt:lpstr>Slide 6</vt:lpstr>
      <vt:lpstr>Slide 7</vt:lpstr>
      <vt:lpstr>Slide 8</vt:lpstr>
      <vt:lpstr>       </vt:lpstr>
      <vt:lpstr>Slide 10</vt:lpstr>
      <vt:lpstr>Gasses    Rocket  Action    Reaction</vt:lpstr>
      <vt:lpstr>Slide 12</vt:lpstr>
      <vt:lpstr>Slide 13</vt:lpstr>
      <vt:lpstr>The Liquid Propellant Rocket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 MISSILE  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ANTITANK GUIDED MISSILES</vt:lpstr>
      <vt:lpstr>Slide 36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ON            ROCKET PROPULSION</dc:title>
  <dc:creator>Mohan Reddy</dc:creator>
  <cp:lastModifiedBy>Administrator</cp:lastModifiedBy>
  <cp:revision>66</cp:revision>
  <dcterms:created xsi:type="dcterms:W3CDTF">2018-10-16T10:30:10Z</dcterms:created>
  <dcterms:modified xsi:type="dcterms:W3CDTF">2019-09-27T04:49:53Z</dcterms:modified>
</cp:coreProperties>
</file>